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57" r:id="rId2"/>
    <p:sldId id="406" r:id="rId3"/>
    <p:sldId id="405" r:id="rId4"/>
    <p:sldId id="385" r:id="rId5"/>
    <p:sldId id="386" r:id="rId6"/>
    <p:sldId id="388" r:id="rId7"/>
    <p:sldId id="390" r:id="rId8"/>
    <p:sldId id="311" r:id="rId9"/>
    <p:sldId id="335" r:id="rId10"/>
    <p:sldId id="344" r:id="rId11"/>
    <p:sldId id="346" r:id="rId12"/>
    <p:sldId id="343" r:id="rId13"/>
    <p:sldId id="347" r:id="rId14"/>
    <p:sldId id="402" r:id="rId15"/>
    <p:sldId id="401" r:id="rId16"/>
    <p:sldId id="350" r:id="rId17"/>
    <p:sldId id="351" r:id="rId18"/>
    <p:sldId id="354" r:id="rId19"/>
    <p:sldId id="403" r:id="rId20"/>
    <p:sldId id="358" r:id="rId21"/>
    <p:sldId id="359" r:id="rId22"/>
    <p:sldId id="361" r:id="rId23"/>
    <p:sldId id="362" r:id="rId24"/>
    <p:sldId id="364" r:id="rId25"/>
    <p:sldId id="363" r:id="rId26"/>
    <p:sldId id="365" r:id="rId27"/>
    <p:sldId id="366" r:id="rId28"/>
    <p:sldId id="367" r:id="rId29"/>
    <p:sldId id="368" r:id="rId30"/>
    <p:sldId id="369" r:id="rId31"/>
    <p:sldId id="370" r:id="rId32"/>
    <p:sldId id="371" r:id="rId33"/>
    <p:sldId id="373" r:id="rId34"/>
    <p:sldId id="376" r:id="rId35"/>
    <p:sldId id="377" r:id="rId36"/>
    <p:sldId id="378" r:id="rId37"/>
    <p:sldId id="379" r:id="rId38"/>
    <p:sldId id="380" r:id="rId39"/>
    <p:sldId id="381" r:id="rId40"/>
    <p:sldId id="398" r:id="rId41"/>
    <p:sldId id="383" r:id="rId42"/>
    <p:sldId id="384" r:id="rId43"/>
    <p:sldId id="400" r:id="rId44"/>
    <p:sldId id="404" r:id="rId4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E2DA784-69CA-462D-B9E6-86C340AB4717}">
          <p14:sldIdLst>
            <p14:sldId id="257"/>
            <p14:sldId id="406"/>
            <p14:sldId id="405"/>
            <p14:sldId id="385"/>
            <p14:sldId id="386"/>
            <p14:sldId id="388"/>
            <p14:sldId id="390"/>
            <p14:sldId id="311"/>
            <p14:sldId id="335"/>
            <p14:sldId id="344"/>
            <p14:sldId id="346"/>
            <p14:sldId id="343"/>
            <p14:sldId id="347"/>
            <p14:sldId id="402"/>
            <p14:sldId id="401"/>
          </p14:sldIdLst>
        </p14:section>
        <p14:section name="Untitled Section" id="{6EBE55BE-C602-4536-83E8-19E0EE73FA60}">
          <p14:sldIdLst>
            <p14:sldId id="350"/>
            <p14:sldId id="351"/>
            <p14:sldId id="354"/>
            <p14:sldId id="403"/>
            <p14:sldId id="358"/>
            <p14:sldId id="359"/>
            <p14:sldId id="361"/>
            <p14:sldId id="362"/>
            <p14:sldId id="364"/>
            <p14:sldId id="363"/>
            <p14:sldId id="365"/>
            <p14:sldId id="366"/>
            <p14:sldId id="367"/>
            <p14:sldId id="368"/>
            <p14:sldId id="369"/>
            <p14:sldId id="370"/>
            <p14:sldId id="371"/>
            <p14:sldId id="373"/>
            <p14:sldId id="376"/>
            <p14:sldId id="377"/>
            <p14:sldId id="378"/>
            <p14:sldId id="379"/>
            <p14:sldId id="380"/>
            <p14:sldId id="381"/>
            <p14:sldId id="398"/>
            <p14:sldId id="383"/>
            <p14:sldId id="384"/>
            <p14:sldId id="400"/>
            <p14:sldId id="40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229" autoAdjust="0"/>
  </p:normalViewPr>
  <p:slideViewPr>
    <p:cSldViewPr>
      <p:cViewPr varScale="1">
        <p:scale>
          <a:sx n="92" d="100"/>
          <a:sy n="92" d="100"/>
        </p:scale>
        <p:origin x="1302" y="9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8.png>
</file>

<file path=ppt/media/image49.png>
</file>

<file path=ppt/media/image5.png>
</file>

<file path=ppt/media/image50.png>
</file>

<file path=ppt/media/image51.png>
</file>

<file path=ppt/media/image52.png>
</file>

<file path=ppt/media/image53.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1E37C33-D8FD-4D05-A819-B4AEF776AA09}" type="datetimeFigureOut">
              <a:rPr lang="en-US" smtClean="0"/>
              <a:t>3/16/2019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664836F-2D48-426B-931F-CB82B1D3FCCB}" type="slidenum">
              <a:rPr lang="en-US" smtClean="0"/>
              <a:t>‹#›</a:t>
            </a:fld>
            <a:endParaRPr lang="en-US"/>
          </a:p>
        </p:txBody>
      </p:sp>
    </p:spTree>
    <p:extLst>
      <p:ext uri="{BB962C8B-B14F-4D97-AF65-F5344CB8AC3E}">
        <p14:creationId xmlns:p14="http://schemas.microsoft.com/office/powerpoint/2010/main" val="1868706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docs.scrapy.org/en/latest/topics/downloader-middleware.html#scrapy.downloadermiddlewares.DownloaderMiddleware.process_request" TargetMode="External"/><Relationship Id="rId13" Type="http://schemas.openxmlformats.org/officeDocument/2006/relationships/hyperlink" Target="https://docs.scrapy.org/en/latest/topics/architecture.html#component-pipelines" TargetMode="External"/><Relationship Id="rId3" Type="http://schemas.openxmlformats.org/officeDocument/2006/relationships/hyperlink" Target="https://docs.scrapy.org/en/latest/topics/architecture.html#component-engine" TargetMode="External"/><Relationship Id="rId7" Type="http://schemas.openxmlformats.org/officeDocument/2006/relationships/hyperlink" Target="https://docs.scrapy.org/en/latest/topics/architecture.html#component-downloader-middleware" TargetMode="External"/><Relationship Id="rId12" Type="http://schemas.openxmlformats.org/officeDocument/2006/relationships/hyperlink" Target="https://docs.scrapy.org/en/latest/topics/spider-middleware.html#scrapy.spidermiddlewares.SpiderMiddleware.process_spider_output"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docs.scrapy.org/en/latest/topics/architecture.html#component-downloader" TargetMode="External"/><Relationship Id="rId11" Type="http://schemas.openxmlformats.org/officeDocument/2006/relationships/hyperlink" Target="https://docs.scrapy.org/en/latest/topics/spider-middleware.html#scrapy.spidermiddlewares.SpiderMiddleware.process_spider_input" TargetMode="External"/><Relationship Id="rId5" Type="http://schemas.openxmlformats.org/officeDocument/2006/relationships/hyperlink" Target="https://docs.scrapy.org/en/latest/topics/architecture.html#component-scheduler" TargetMode="External"/><Relationship Id="rId10" Type="http://schemas.openxmlformats.org/officeDocument/2006/relationships/hyperlink" Target="https://docs.scrapy.org/en/latest/topics/architecture.html#component-spider-middleware" TargetMode="External"/><Relationship Id="rId4" Type="http://schemas.openxmlformats.org/officeDocument/2006/relationships/hyperlink" Target="https://docs.scrapy.org/en/latest/topics/architecture.html#component-spiders" TargetMode="External"/><Relationship Id="rId9" Type="http://schemas.openxmlformats.org/officeDocument/2006/relationships/hyperlink" Target="https://docs.scrapy.org/en/latest/topics/downloader-middleware.html#scrapy.downloadermiddlewares.DownloaderMiddleware.process_response"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robotstxt.org/robotstxt.html"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Imagine for a second Google founders creating the first version of their search engine used a web form that every webmaster had to fill, and update, with content from the website in order for the text of this page to be indexed by Google</a:t>
            </a:r>
          </a:p>
          <a:p>
            <a:endParaRPr lang="en-US" dirty="0" smtClean="0"/>
          </a:p>
          <a:p>
            <a:r>
              <a:rPr lang="en-US" dirty="0" smtClean="0"/>
              <a:t>Can you imagine the incredible amount of time and effort required to explain the vision and convince people to get involved in this process? </a:t>
            </a:r>
          </a:p>
          <a:p>
            <a:endParaRPr lang="en-US" dirty="0" smtClean="0"/>
          </a:p>
          <a:p>
            <a:r>
              <a:rPr lang="en-US" dirty="0" smtClean="0"/>
              <a:t>Even if the market was starving for an excellent search engine (as it proved to be the case), this engine wouldn't be Google because its growth would be extremely slow. Even the most sophisticated algorithms wouldn't be able to offset the lack of data. </a:t>
            </a:r>
          </a:p>
          <a:p>
            <a:endParaRPr lang="en-US" dirty="0" smtClean="0"/>
          </a:p>
          <a:p>
            <a:r>
              <a:rPr lang="en-US" dirty="0" smtClean="0"/>
              <a:t>For that reason, Google decided to use automated web crawlers that move through links from page to page, filling their massive databases. </a:t>
            </a:r>
          </a:p>
          <a:p>
            <a:endParaRPr lang="en-NZ" dirty="0" smtClean="0"/>
          </a:p>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2</a:t>
            </a:fld>
            <a:endParaRPr lang="en-US"/>
          </a:p>
        </p:txBody>
      </p:sp>
    </p:spTree>
    <p:extLst>
      <p:ext uri="{BB962C8B-B14F-4D97-AF65-F5344CB8AC3E}">
        <p14:creationId xmlns:p14="http://schemas.microsoft.com/office/powerpoint/2010/main" val="29490119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data flow in </a:t>
            </a:r>
            <a:r>
              <a:rPr lang="en-US" sz="1200" b="0" i="0" kern="1200" dirty="0" err="1" smtClean="0">
                <a:solidFill>
                  <a:schemeClr val="tx1"/>
                </a:solidFill>
                <a:effectLst/>
                <a:latin typeface="+mn-lt"/>
                <a:ea typeface="+mn-ea"/>
                <a:cs typeface="+mn-cs"/>
              </a:rPr>
              <a:t>Scrapy</a:t>
            </a:r>
            <a:r>
              <a:rPr lang="en-US" sz="1200" b="0" i="0" kern="1200" dirty="0" smtClean="0">
                <a:solidFill>
                  <a:schemeClr val="tx1"/>
                </a:solidFill>
                <a:effectLst/>
                <a:latin typeface="+mn-lt"/>
                <a:ea typeface="+mn-ea"/>
                <a:cs typeface="+mn-cs"/>
              </a:rPr>
              <a:t> is controlled by the execution engine, and goes like this:</a:t>
            </a:r>
          </a:p>
          <a:p>
            <a:pPr marL="228600" indent="-228600">
              <a:buFont typeface="+mj-lt"/>
              <a:buAutoNum type="arabicPeriod"/>
            </a:pPr>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hlinkClick r:id="rId3"/>
              </a:rPr>
              <a:t>Engine</a:t>
            </a:r>
            <a:r>
              <a:rPr lang="en-US" sz="1200" b="0" i="0" kern="1200" dirty="0" smtClean="0">
                <a:solidFill>
                  <a:schemeClr val="tx1"/>
                </a:solidFill>
                <a:effectLst/>
                <a:latin typeface="+mn-lt"/>
                <a:ea typeface="+mn-ea"/>
                <a:cs typeface="+mn-cs"/>
              </a:rPr>
              <a:t> gets the initial Requests to crawl from the </a:t>
            </a:r>
            <a:r>
              <a:rPr lang="en-US" sz="1200" b="0" i="0" u="none" strike="noStrike" kern="1200" dirty="0" smtClean="0">
                <a:solidFill>
                  <a:schemeClr val="tx1"/>
                </a:solidFill>
                <a:effectLst/>
                <a:latin typeface="+mn-lt"/>
                <a:ea typeface="+mn-ea"/>
                <a:cs typeface="+mn-cs"/>
                <a:hlinkClick r:id="rId4"/>
              </a:rPr>
              <a:t>Spider</a:t>
            </a:r>
            <a:r>
              <a:rPr lang="en-US" sz="1200" b="0" i="0" kern="1200" dirty="0" smtClean="0">
                <a:solidFill>
                  <a:schemeClr val="tx1"/>
                </a:solidFill>
                <a:effectLst/>
                <a:latin typeface="+mn-lt"/>
                <a:ea typeface="+mn-ea"/>
                <a:cs typeface="+mn-cs"/>
              </a:rPr>
              <a:t>.</a:t>
            </a:r>
          </a:p>
          <a:p>
            <a:pPr marL="228600" indent="-228600">
              <a:buFont typeface="+mj-lt"/>
              <a:buAutoNum type="arabicPeriod"/>
            </a:pPr>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hlinkClick r:id="rId3"/>
              </a:rPr>
              <a:t>Engine</a:t>
            </a:r>
            <a:r>
              <a:rPr lang="en-US" sz="1200" b="0" i="0" kern="1200" dirty="0" smtClean="0">
                <a:solidFill>
                  <a:schemeClr val="tx1"/>
                </a:solidFill>
                <a:effectLst/>
                <a:latin typeface="+mn-lt"/>
                <a:ea typeface="+mn-ea"/>
                <a:cs typeface="+mn-cs"/>
              </a:rPr>
              <a:t> schedules the Requests in the </a:t>
            </a:r>
            <a:r>
              <a:rPr lang="en-US" sz="1200" b="0" i="0" u="none" strike="noStrike" kern="1200" dirty="0" smtClean="0">
                <a:solidFill>
                  <a:schemeClr val="tx1"/>
                </a:solidFill>
                <a:effectLst/>
                <a:latin typeface="+mn-lt"/>
                <a:ea typeface="+mn-ea"/>
                <a:cs typeface="+mn-cs"/>
                <a:hlinkClick r:id="rId5"/>
              </a:rPr>
              <a:t>Scheduler</a:t>
            </a:r>
            <a:r>
              <a:rPr lang="en-US" sz="1200" b="0" i="0" kern="1200" dirty="0" smtClean="0">
                <a:solidFill>
                  <a:schemeClr val="tx1"/>
                </a:solidFill>
                <a:effectLst/>
                <a:latin typeface="+mn-lt"/>
                <a:ea typeface="+mn-ea"/>
                <a:cs typeface="+mn-cs"/>
              </a:rPr>
              <a:t> and asks for the next Requests to crawl.</a:t>
            </a:r>
          </a:p>
          <a:p>
            <a:pPr marL="228600" indent="-228600">
              <a:buFont typeface="+mj-lt"/>
              <a:buAutoNum type="arabicPeriod"/>
            </a:pPr>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hlinkClick r:id="rId5"/>
              </a:rPr>
              <a:t>Scheduler</a:t>
            </a:r>
            <a:r>
              <a:rPr lang="en-US" sz="1200" b="0" i="0" kern="1200" dirty="0" smtClean="0">
                <a:solidFill>
                  <a:schemeClr val="tx1"/>
                </a:solidFill>
                <a:effectLst/>
                <a:latin typeface="+mn-lt"/>
                <a:ea typeface="+mn-ea"/>
                <a:cs typeface="+mn-cs"/>
              </a:rPr>
              <a:t> returns the next Requests to the </a:t>
            </a:r>
            <a:r>
              <a:rPr lang="en-US" sz="1200" b="0" i="0" u="none" strike="noStrike" kern="1200" dirty="0" smtClean="0">
                <a:solidFill>
                  <a:schemeClr val="tx1"/>
                </a:solidFill>
                <a:effectLst/>
                <a:latin typeface="+mn-lt"/>
                <a:ea typeface="+mn-ea"/>
                <a:cs typeface="+mn-cs"/>
                <a:hlinkClick r:id="rId3"/>
              </a:rPr>
              <a:t>Engine</a:t>
            </a:r>
            <a:r>
              <a:rPr lang="en-US" sz="1200" b="0" i="0" kern="1200" dirty="0" smtClean="0">
                <a:solidFill>
                  <a:schemeClr val="tx1"/>
                </a:solidFill>
                <a:effectLst/>
                <a:latin typeface="+mn-lt"/>
                <a:ea typeface="+mn-ea"/>
                <a:cs typeface="+mn-cs"/>
              </a:rPr>
              <a:t>.</a:t>
            </a:r>
          </a:p>
          <a:p>
            <a:pPr marL="228600" indent="-228600">
              <a:buFont typeface="+mj-lt"/>
              <a:buAutoNum type="arabicPeriod"/>
            </a:pPr>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hlinkClick r:id="rId3"/>
              </a:rPr>
              <a:t>Engine</a:t>
            </a:r>
            <a:r>
              <a:rPr lang="en-US" sz="1200" b="0" i="0" kern="1200" dirty="0" smtClean="0">
                <a:solidFill>
                  <a:schemeClr val="tx1"/>
                </a:solidFill>
                <a:effectLst/>
                <a:latin typeface="+mn-lt"/>
                <a:ea typeface="+mn-ea"/>
                <a:cs typeface="+mn-cs"/>
              </a:rPr>
              <a:t> sends the Requests to the </a:t>
            </a:r>
            <a:r>
              <a:rPr lang="en-US" sz="1200" b="0" i="0" u="none" strike="noStrike" kern="1200" dirty="0" smtClean="0">
                <a:solidFill>
                  <a:schemeClr val="tx1"/>
                </a:solidFill>
                <a:effectLst/>
                <a:latin typeface="+mn-lt"/>
                <a:ea typeface="+mn-ea"/>
                <a:cs typeface="+mn-cs"/>
                <a:hlinkClick r:id="rId6"/>
              </a:rPr>
              <a:t>Downloader</a:t>
            </a:r>
            <a:r>
              <a:rPr lang="en-US" sz="1200" b="0" i="0" kern="1200" dirty="0" smtClean="0">
                <a:solidFill>
                  <a:schemeClr val="tx1"/>
                </a:solidFill>
                <a:effectLst/>
                <a:latin typeface="+mn-lt"/>
                <a:ea typeface="+mn-ea"/>
                <a:cs typeface="+mn-cs"/>
              </a:rPr>
              <a:t>, passing through the </a:t>
            </a:r>
            <a:r>
              <a:rPr lang="en-US" sz="1200" b="0" i="0" u="none" strike="noStrike" kern="1200" dirty="0" smtClean="0">
                <a:solidFill>
                  <a:schemeClr val="tx1"/>
                </a:solidFill>
                <a:effectLst/>
                <a:latin typeface="+mn-lt"/>
                <a:ea typeface="+mn-ea"/>
                <a:cs typeface="+mn-cs"/>
                <a:hlinkClick r:id="rId7"/>
              </a:rPr>
              <a:t>Downloader </a:t>
            </a:r>
            <a:r>
              <a:rPr lang="en-US" sz="1200" b="0" i="0" u="none" strike="noStrike" kern="1200" dirty="0" err="1" smtClean="0">
                <a:solidFill>
                  <a:schemeClr val="tx1"/>
                </a:solidFill>
                <a:effectLst/>
                <a:latin typeface="+mn-lt"/>
                <a:ea typeface="+mn-ea"/>
                <a:cs typeface="+mn-cs"/>
                <a:hlinkClick r:id="rId7"/>
              </a:rPr>
              <a:t>Middlewares</a:t>
            </a:r>
            <a:r>
              <a:rPr lang="en-US" sz="1200" b="0" i="0" kern="1200" dirty="0" smtClean="0">
                <a:solidFill>
                  <a:schemeClr val="tx1"/>
                </a:solidFill>
                <a:effectLst/>
                <a:latin typeface="+mn-lt"/>
                <a:ea typeface="+mn-ea"/>
                <a:cs typeface="+mn-cs"/>
              </a:rPr>
              <a:t> (see </a:t>
            </a:r>
            <a:r>
              <a:rPr lang="en-US" sz="1200" b="0" i="0" u="none" strike="noStrike" kern="1200" dirty="0" err="1" smtClean="0">
                <a:solidFill>
                  <a:schemeClr val="tx1"/>
                </a:solidFill>
                <a:effectLst/>
                <a:latin typeface="+mn-lt"/>
                <a:ea typeface="+mn-ea"/>
                <a:cs typeface="+mn-cs"/>
                <a:hlinkClick r:id="rId8" tooltip="scrapy.downloadermiddlewares.DownloaderMiddleware.process_request"/>
              </a:rPr>
              <a:t>process_request</a:t>
            </a:r>
            <a:r>
              <a:rPr lang="en-US" sz="1200" b="0" i="0" u="none" strike="noStrike" kern="1200" dirty="0" smtClean="0">
                <a:solidFill>
                  <a:schemeClr val="tx1"/>
                </a:solidFill>
                <a:effectLst/>
                <a:latin typeface="+mn-lt"/>
                <a:ea typeface="+mn-ea"/>
                <a:cs typeface="+mn-cs"/>
                <a:hlinkClick r:id="rId8" tooltip="scrapy.downloadermiddlewares.DownloaderMiddleware.process_request"/>
              </a:rPr>
              <a:t>()</a:t>
            </a:r>
            <a:r>
              <a:rPr lang="en-US" sz="1200" b="0" i="0" kern="1200" dirty="0" smtClean="0">
                <a:solidFill>
                  <a:schemeClr val="tx1"/>
                </a:solidFill>
                <a:effectLst/>
                <a:latin typeface="+mn-lt"/>
                <a:ea typeface="+mn-ea"/>
                <a:cs typeface="+mn-cs"/>
              </a:rPr>
              <a:t>).</a:t>
            </a:r>
          </a:p>
          <a:p>
            <a:pPr marL="228600" indent="-228600">
              <a:buFont typeface="+mj-lt"/>
              <a:buAutoNum type="arabicPeriod"/>
            </a:pPr>
            <a:r>
              <a:rPr lang="en-US" sz="1200" b="0" i="0" kern="1200" dirty="0" smtClean="0">
                <a:solidFill>
                  <a:schemeClr val="tx1"/>
                </a:solidFill>
                <a:effectLst/>
                <a:latin typeface="+mn-lt"/>
                <a:ea typeface="+mn-ea"/>
                <a:cs typeface="+mn-cs"/>
              </a:rPr>
              <a:t>Once the page finishes downloading the </a:t>
            </a:r>
            <a:r>
              <a:rPr lang="en-US" sz="1200" b="0" i="0" u="none" strike="noStrike" kern="1200" dirty="0" smtClean="0">
                <a:solidFill>
                  <a:schemeClr val="tx1"/>
                </a:solidFill>
                <a:effectLst/>
                <a:latin typeface="+mn-lt"/>
                <a:ea typeface="+mn-ea"/>
                <a:cs typeface="+mn-cs"/>
                <a:hlinkClick r:id="rId6"/>
              </a:rPr>
              <a:t>Downloader</a:t>
            </a:r>
            <a:r>
              <a:rPr lang="en-US" sz="1200" b="0" i="0" kern="1200" dirty="0" smtClean="0">
                <a:solidFill>
                  <a:schemeClr val="tx1"/>
                </a:solidFill>
                <a:effectLst/>
                <a:latin typeface="+mn-lt"/>
                <a:ea typeface="+mn-ea"/>
                <a:cs typeface="+mn-cs"/>
              </a:rPr>
              <a:t> generates a Response (with that page) and sends it to the Engine, passing through the </a:t>
            </a:r>
            <a:r>
              <a:rPr lang="en-US" sz="1200" b="0" i="0" u="none" strike="noStrike" kern="1200" dirty="0" smtClean="0">
                <a:solidFill>
                  <a:schemeClr val="tx1"/>
                </a:solidFill>
                <a:effectLst/>
                <a:latin typeface="+mn-lt"/>
                <a:ea typeface="+mn-ea"/>
                <a:cs typeface="+mn-cs"/>
                <a:hlinkClick r:id="rId7"/>
              </a:rPr>
              <a:t>Downloader </a:t>
            </a:r>
            <a:r>
              <a:rPr lang="en-US" sz="1200" b="0" i="0" u="none" strike="noStrike" kern="1200" dirty="0" err="1" smtClean="0">
                <a:solidFill>
                  <a:schemeClr val="tx1"/>
                </a:solidFill>
                <a:effectLst/>
                <a:latin typeface="+mn-lt"/>
                <a:ea typeface="+mn-ea"/>
                <a:cs typeface="+mn-cs"/>
                <a:hlinkClick r:id="rId7"/>
              </a:rPr>
              <a:t>Middlewares</a:t>
            </a:r>
            <a:r>
              <a:rPr lang="en-US" sz="1200" b="0" i="0" kern="1200" dirty="0" smtClean="0">
                <a:solidFill>
                  <a:schemeClr val="tx1"/>
                </a:solidFill>
                <a:effectLst/>
                <a:latin typeface="+mn-lt"/>
                <a:ea typeface="+mn-ea"/>
                <a:cs typeface="+mn-cs"/>
              </a:rPr>
              <a:t> (see </a:t>
            </a:r>
            <a:r>
              <a:rPr lang="en-US" sz="1200" b="0" i="0" u="none" strike="noStrike" kern="1200" dirty="0" err="1" smtClean="0">
                <a:solidFill>
                  <a:schemeClr val="tx1"/>
                </a:solidFill>
                <a:effectLst/>
                <a:latin typeface="+mn-lt"/>
                <a:ea typeface="+mn-ea"/>
                <a:cs typeface="+mn-cs"/>
                <a:hlinkClick r:id="rId9" tooltip="scrapy.downloadermiddlewares.DownloaderMiddleware.process_response"/>
              </a:rPr>
              <a:t>process_response</a:t>
            </a:r>
            <a:r>
              <a:rPr lang="en-US" sz="1200" b="0" i="0" u="none" strike="noStrike" kern="1200" dirty="0" smtClean="0">
                <a:solidFill>
                  <a:schemeClr val="tx1"/>
                </a:solidFill>
                <a:effectLst/>
                <a:latin typeface="+mn-lt"/>
                <a:ea typeface="+mn-ea"/>
                <a:cs typeface="+mn-cs"/>
                <a:hlinkClick r:id="rId9" tooltip="scrapy.downloadermiddlewares.DownloaderMiddleware.process_response"/>
              </a:rPr>
              <a:t>()</a:t>
            </a:r>
            <a:r>
              <a:rPr lang="en-US" sz="1200" b="0" i="0" kern="1200" dirty="0" smtClean="0">
                <a:solidFill>
                  <a:schemeClr val="tx1"/>
                </a:solidFill>
                <a:effectLst/>
                <a:latin typeface="+mn-lt"/>
                <a:ea typeface="+mn-ea"/>
                <a:cs typeface="+mn-cs"/>
              </a:rPr>
              <a:t>).</a:t>
            </a:r>
          </a:p>
          <a:p>
            <a:pPr marL="228600" indent="-228600">
              <a:buFont typeface="+mj-lt"/>
              <a:buAutoNum type="arabicPeriod"/>
            </a:pPr>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hlinkClick r:id="rId3"/>
              </a:rPr>
              <a:t>Engine</a:t>
            </a:r>
            <a:r>
              <a:rPr lang="en-US" sz="1200" b="0" i="0" kern="1200" dirty="0" smtClean="0">
                <a:solidFill>
                  <a:schemeClr val="tx1"/>
                </a:solidFill>
                <a:effectLst/>
                <a:latin typeface="+mn-lt"/>
                <a:ea typeface="+mn-ea"/>
                <a:cs typeface="+mn-cs"/>
              </a:rPr>
              <a:t> receives the Response from the </a:t>
            </a:r>
            <a:r>
              <a:rPr lang="en-US" sz="1200" b="0" i="0" u="none" strike="noStrike" kern="1200" dirty="0" smtClean="0">
                <a:solidFill>
                  <a:schemeClr val="tx1"/>
                </a:solidFill>
                <a:effectLst/>
                <a:latin typeface="+mn-lt"/>
                <a:ea typeface="+mn-ea"/>
                <a:cs typeface="+mn-cs"/>
                <a:hlinkClick r:id="rId6"/>
              </a:rPr>
              <a:t>Downloader</a:t>
            </a:r>
            <a:r>
              <a:rPr lang="en-US" sz="1200" b="0" i="0" kern="1200" dirty="0" smtClean="0">
                <a:solidFill>
                  <a:schemeClr val="tx1"/>
                </a:solidFill>
                <a:effectLst/>
                <a:latin typeface="+mn-lt"/>
                <a:ea typeface="+mn-ea"/>
                <a:cs typeface="+mn-cs"/>
              </a:rPr>
              <a:t> and sends it to the </a:t>
            </a:r>
            <a:r>
              <a:rPr lang="en-US" sz="1200" b="0" i="0" u="none" strike="noStrike" kern="1200" dirty="0" smtClean="0">
                <a:solidFill>
                  <a:schemeClr val="tx1"/>
                </a:solidFill>
                <a:effectLst/>
                <a:latin typeface="+mn-lt"/>
                <a:ea typeface="+mn-ea"/>
                <a:cs typeface="+mn-cs"/>
                <a:hlinkClick r:id="rId4"/>
              </a:rPr>
              <a:t>Spider</a:t>
            </a:r>
            <a:r>
              <a:rPr lang="en-US" sz="1200" b="0" i="0" kern="1200" dirty="0" smtClean="0">
                <a:solidFill>
                  <a:schemeClr val="tx1"/>
                </a:solidFill>
                <a:effectLst/>
                <a:latin typeface="+mn-lt"/>
                <a:ea typeface="+mn-ea"/>
                <a:cs typeface="+mn-cs"/>
              </a:rPr>
              <a:t> for processing, passing through the </a:t>
            </a:r>
            <a:r>
              <a:rPr lang="en-US" sz="1200" b="0" i="0" u="none" strike="noStrike" kern="1200" dirty="0" smtClean="0">
                <a:solidFill>
                  <a:schemeClr val="tx1"/>
                </a:solidFill>
                <a:effectLst/>
                <a:latin typeface="+mn-lt"/>
                <a:ea typeface="+mn-ea"/>
                <a:cs typeface="+mn-cs"/>
                <a:hlinkClick r:id="rId10"/>
              </a:rPr>
              <a:t>Spider Middleware</a:t>
            </a:r>
            <a:r>
              <a:rPr lang="en-US" sz="1200" b="0" i="0" kern="1200" dirty="0" smtClean="0">
                <a:solidFill>
                  <a:schemeClr val="tx1"/>
                </a:solidFill>
                <a:effectLst/>
                <a:latin typeface="+mn-lt"/>
                <a:ea typeface="+mn-ea"/>
                <a:cs typeface="+mn-cs"/>
              </a:rPr>
              <a:t> (see </a:t>
            </a:r>
            <a:r>
              <a:rPr lang="en-US" sz="1200" b="0" i="0" u="none" strike="noStrike" kern="1200" dirty="0" err="1" smtClean="0">
                <a:solidFill>
                  <a:schemeClr val="tx1"/>
                </a:solidFill>
                <a:effectLst/>
                <a:latin typeface="+mn-lt"/>
                <a:ea typeface="+mn-ea"/>
                <a:cs typeface="+mn-cs"/>
                <a:hlinkClick r:id="rId11" tooltip="scrapy.spidermiddlewares.SpiderMiddleware.process_spider_input"/>
              </a:rPr>
              <a:t>process_spider_input</a:t>
            </a:r>
            <a:r>
              <a:rPr lang="en-US" sz="1200" b="0" i="0" u="none" strike="noStrike" kern="1200" dirty="0" smtClean="0">
                <a:solidFill>
                  <a:schemeClr val="tx1"/>
                </a:solidFill>
                <a:effectLst/>
                <a:latin typeface="+mn-lt"/>
                <a:ea typeface="+mn-ea"/>
                <a:cs typeface="+mn-cs"/>
                <a:hlinkClick r:id="rId11" tooltip="scrapy.spidermiddlewares.SpiderMiddleware.process_spider_input"/>
              </a:rPr>
              <a:t>()</a:t>
            </a:r>
            <a:r>
              <a:rPr lang="en-US" sz="1200" b="0" i="0" kern="1200" dirty="0" smtClean="0">
                <a:solidFill>
                  <a:schemeClr val="tx1"/>
                </a:solidFill>
                <a:effectLst/>
                <a:latin typeface="+mn-lt"/>
                <a:ea typeface="+mn-ea"/>
                <a:cs typeface="+mn-cs"/>
              </a:rPr>
              <a:t>).</a:t>
            </a:r>
          </a:p>
          <a:p>
            <a:pPr marL="228600" indent="-228600">
              <a:buFont typeface="+mj-lt"/>
              <a:buAutoNum type="arabicPeriod"/>
            </a:pPr>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hlinkClick r:id="rId4"/>
              </a:rPr>
              <a:t>Spider</a:t>
            </a:r>
            <a:r>
              <a:rPr lang="en-US" sz="1200" b="0" i="0" kern="1200" dirty="0" smtClean="0">
                <a:solidFill>
                  <a:schemeClr val="tx1"/>
                </a:solidFill>
                <a:effectLst/>
                <a:latin typeface="+mn-lt"/>
                <a:ea typeface="+mn-ea"/>
                <a:cs typeface="+mn-cs"/>
              </a:rPr>
              <a:t> processes the Response and returns scraped items and new Requests (to follow) to the </a:t>
            </a:r>
            <a:r>
              <a:rPr lang="en-US" sz="1200" b="0" i="0" u="none" strike="noStrike" kern="1200" dirty="0" smtClean="0">
                <a:solidFill>
                  <a:schemeClr val="tx1"/>
                </a:solidFill>
                <a:effectLst/>
                <a:latin typeface="+mn-lt"/>
                <a:ea typeface="+mn-ea"/>
                <a:cs typeface="+mn-cs"/>
                <a:hlinkClick r:id="rId3"/>
              </a:rPr>
              <a:t>Engine</a:t>
            </a:r>
            <a:r>
              <a:rPr lang="en-US" sz="1200" b="0" i="0" kern="1200" dirty="0" smtClean="0">
                <a:solidFill>
                  <a:schemeClr val="tx1"/>
                </a:solidFill>
                <a:effectLst/>
                <a:latin typeface="+mn-lt"/>
                <a:ea typeface="+mn-ea"/>
                <a:cs typeface="+mn-cs"/>
              </a:rPr>
              <a:t>, passing through the </a:t>
            </a:r>
            <a:r>
              <a:rPr lang="en-US" sz="1200" b="0" i="0" u="none" strike="noStrike" kern="1200" dirty="0" smtClean="0">
                <a:solidFill>
                  <a:schemeClr val="tx1"/>
                </a:solidFill>
                <a:effectLst/>
                <a:latin typeface="+mn-lt"/>
                <a:ea typeface="+mn-ea"/>
                <a:cs typeface="+mn-cs"/>
                <a:hlinkClick r:id="rId10"/>
              </a:rPr>
              <a:t>Spider Middleware</a:t>
            </a:r>
            <a:r>
              <a:rPr lang="en-US" sz="1200" b="0" i="0" kern="1200" dirty="0" smtClean="0">
                <a:solidFill>
                  <a:schemeClr val="tx1"/>
                </a:solidFill>
                <a:effectLst/>
                <a:latin typeface="+mn-lt"/>
                <a:ea typeface="+mn-ea"/>
                <a:cs typeface="+mn-cs"/>
              </a:rPr>
              <a:t> (see </a:t>
            </a:r>
            <a:r>
              <a:rPr lang="en-US" sz="1200" b="0" i="0" u="none" strike="noStrike" kern="1200" dirty="0" err="1" smtClean="0">
                <a:solidFill>
                  <a:schemeClr val="tx1"/>
                </a:solidFill>
                <a:effectLst/>
                <a:latin typeface="+mn-lt"/>
                <a:ea typeface="+mn-ea"/>
                <a:cs typeface="+mn-cs"/>
                <a:hlinkClick r:id="rId12" tooltip="scrapy.spidermiddlewares.SpiderMiddleware.process_spider_output"/>
              </a:rPr>
              <a:t>process_spider_output</a:t>
            </a:r>
            <a:r>
              <a:rPr lang="en-US" sz="1200" b="0" i="0" u="none" strike="noStrike" kern="1200" dirty="0" smtClean="0">
                <a:solidFill>
                  <a:schemeClr val="tx1"/>
                </a:solidFill>
                <a:effectLst/>
                <a:latin typeface="+mn-lt"/>
                <a:ea typeface="+mn-ea"/>
                <a:cs typeface="+mn-cs"/>
                <a:hlinkClick r:id="rId12" tooltip="scrapy.spidermiddlewares.SpiderMiddleware.process_spider_output"/>
              </a:rPr>
              <a:t>()</a:t>
            </a:r>
            <a:r>
              <a:rPr lang="en-US" sz="1200" b="0" i="0" kern="1200" dirty="0" smtClean="0">
                <a:solidFill>
                  <a:schemeClr val="tx1"/>
                </a:solidFill>
                <a:effectLst/>
                <a:latin typeface="+mn-lt"/>
                <a:ea typeface="+mn-ea"/>
                <a:cs typeface="+mn-cs"/>
              </a:rPr>
              <a:t>).</a:t>
            </a:r>
          </a:p>
          <a:p>
            <a:pPr marL="228600" indent="-228600">
              <a:buFont typeface="+mj-lt"/>
              <a:buAutoNum type="arabicPeriod"/>
            </a:pPr>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hlinkClick r:id="rId3"/>
              </a:rPr>
              <a:t>Engine</a:t>
            </a:r>
            <a:r>
              <a:rPr lang="en-US" sz="1200" b="0" i="0" kern="1200" dirty="0" smtClean="0">
                <a:solidFill>
                  <a:schemeClr val="tx1"/>
                </a:solidFill>
                <a:effectLst/>
                <a:latin typeface="+mn-lt"/>
                <a:ea typeface="+mn-ea"/>
                <a:cs typeface="+mn-cs"/>
              </a:rPr>
              <a:t> sends processed items to </a:t>
            </a:r>
            <a:r>
              <a:rPr lang="en-US" sz="1200" b="0" i="0" u="none" strike="noStrike" kern="1200" dirty="0" smtClean="0">
                <a:solidFill>
                  <a:schemeClr val="tx1"/>
                </a:solidFill>
                <a:effectLst/>
                <a:latin typeface="+mn-lt"/>
                <a:ea typeface="+mn-ea"/>
                <a:cs typeface="+mn-cs"/>
                <a:hlinkClick r:id="rId13"/>
              </a:rPr>
              <a:t>Item Pipelines</a:t>
            </a:r>
            <a:r>
              <a:rPr lang="en-US" sz="1200" b="0" i="0" kern="1200" dirty="0" smtClean="0">
                <a:solidFill>
                  <a:schemeClr val="tx1"/>
                </a:solidFill>
                <a:effectLst/>
                <a:latin typeface="+mn-lt"/>
                <a:ea typeface="+mn-ea"/>
                <a:cs typeface="+mn-cs"/>
              </a:rPr>
              <a:t>, then send processed Requests to the </a:t>
            </a:r>
            <a:r>
              <a:rPr lang="en-US" sz="1200" b="0" i="0" u="none" strike="noStrike" kern="1200" dirty="0" smtClean="0">
                <a:solidFill>
                  <a:schemeClr val="tx1"/>
                </a:solidFill>
                <a:effectLst/>
                <a:latin typeface="+mn-lt"/>
                <a:ea typeface="+mn-ea"/>
                <a:cs typeface="+mn-cs"/>
                <a:hlinkClick r:id="rId5"/>
              </a:rPr>
              <a:t>Scheduler</a:t>
            </a:r>
            <a:r>
              <a:rPr lang="en-US" sz="1200" b="0" i="0" kern="1200" dirty="0" smtClean="0">
                <a:solidFill>
                  <a:schemeClr val="tx1"/>
                </a:solidFill>
                <a:effectLst/>
                <a:latin typeface="+mn-lt"/>
                <a:ea typeface="+mn-ea"/>
                <a:cs typeface="+mn-cs"/>
              </a:rPr>
              <a:t> and asks for possible next Requests to crawl.</a:t>
            </a:r>
          </a:p>
          <a:p>
            <a:pPr marL="228600" indent="-228600">
              <a:buFont typeface="+mj-lt"/>
              <a:buAutoNum type="arabicPeriod"/>
            </a:pPr>
            <a:r>
              <a:rPr lang="en-US" sz="1200" b="0" i="0" kern="1200" dirty="0" smtClean="0">
                <a:solidFill>
                  <a:schemeClr val="tx1"/>
                </a:solidFill>
                <a:effectLst/>
                <a:latin typeface="+mn-lt"/>
                <a:ea typeface="+mn-ea"/>
                <a:cs typeface="+mn-cs"/>
              </a:rPr>
              <a:t>The process repeats (from step 1) until there are no more requests from the </a:t>
            </a:r>
            <a:r>
              <a:rPr lang="en-US" sz="1200" b="0" i="0" u="none" strike="noStrike" kern="1200" dirty="0" smtClean="0">
                <a:solidFill>
                  <a:schemeClr val="tx1"/>
                </a:solidFill>
                <a:effectLst/>
                <a:latin typeface="+mn-lt"/>
                <a:ea typeface="+mn-ea"/>
                <a:cs typeface="+mn-cs"/>
                <a:hlinkClick r:id="rId5"/>
              </a:rPr>
              <a:t>Scheduler</a:t>
            </a:r>
            <a:r>
              <a:rPr lang="en-US" sz="1200" b="0" i="0" kern="1200" dirty="0" smtClean="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19</a:t>
            </a:fld>
            <a:endParaRPr lang="en-US"/>
          </a:p>
        </p:txBody>
      </p:sp>
    </p:spTree>
    <p:extLst>
      <p:ext uri="{BB962C8B-B14F-4D97-AF65-F5344CB8AC3E}">
        <p14:creationId xmlns:p14="http://schemas.microsoft.com/office/powerpoint/2010/main" val="2623737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21</a:t>
            </a:fld>
            <a:endParaRPr lang="en-US"/>
          </a:p>
        </p:txBody>
      </p:sp>
    </p:spTree>
    <p:extLst>
      <p:ext uri="{BB962C8B-B14F-4D97-AF65-F5344CB8AC3E}">
        <p14:creationId xmlns:p14="http://schemas.microsoft.com/office/powerpoint/2010/main" val="3182706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22</a:t>
            </a:fld>
            <a:endParaRPr lang="en-US"/>
          </a:p>
        </p:txBody>
      </p:sp>
    </p:spTree>
    <p:extLst>
      <p:ext uri="{BB962C8B-B14F-4D97-AF65-F5344CB8AC3E}">
        <p14:creationId xmlns:p14="http://schemas.microsoft.com/office/powerpoint/2010/main" val="2080424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smtClean="0">
                <a:solidFill>
                  <a:schemeClr val="tx1"/>
                </a:solidFill>
                <a:latin typeface="+mn-lt"/>
                <a:ea typeface="+mn-ea"/>
                <a:cs typeface="+mn-cs"/>
              </a:rPr>
              <a:t>If you are a seasoned programmer, you've probably been used to array[1] being the second element of an array. Surprisingly, XPath is 1-based (!) thus array[1] is the first element of the array. 	</a:t>
            </a:r>
          </a:p>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23</a:t>
            </a:fld>
            <a:endParaRPr lang="en-US"/>
          </a:p>
        </p:txBody>
      </p:sp>
    </p:spTree>
    <p:extLst>
      <p:ext uri="{BB962C8B-B14F-4D97-AF65-F5344CB8AC3E}">
        <p14:creationId xmlns:p14="http://schemas.microsoft.com/office/powerpoint/2010/main" val="2596117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smtClean="0">
                <a:solidFill>
                  <a:schemeClr val="tx1"/>
                </a:solidFill>
                <a:latin typeface="+mn-lt"/>
                <a:ea typeface="+mn-ea"/>
                <a:cs typeface="+mn-cs"/>
              </a:rPr>
              <a:t>If you are a seasoned programmer, you've probably been used to array[1] being the second element of an array. Surprisingly, XPath is 1-based (!) thus array[1] is the first element of the array. 	</a:t>
            </a:r>
          </a:p>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24</a:t>
            </a:fld>
            <a:endParaRPr lang="en-US"/>
          </a:p>
        </p:txBody>
      </p:sp>
    </p:spTree>
    <p:extLst>
      <p:ext uri="{BB962C8B-B14F-4D97-AF65-F5344CB8AC3E}">
        <p14:creationId xmlns:p14="http://schemas.microsoft.com/office/powerpoint/2010/main" val="15762910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Notice that behind the scenes, </a:t>
            </a:r>
            <a:r>
              <a:rPr lang="en-US" sz="1200" b="0" i="0" u="none" strike="noStrike" kern="1200" baseline="0" dirty="0" err="1" smtClean="0">
                <a:solidFill>
                  <a:schemeClr val="tx1"/>
                </a:solidFill>
                <a:latin typeface="+mn-lt"/>
                <a:ea typeface="+mn-ea"/>
                <a:cs typeface="+mn-cs"/>
              </a:rPr>
              <a:t>css</a:t>
            </a:r>
            <a:r>
              <a:rPr lang="en-US" sz="1200" b="0" i="0" u="none" strike="noStrike" kern="1200" baseline="0" dirty="0" smtClean="0">
                <a:solidFill>
                  <a:schemeClr val="tx1"/>
                </a:solidFill>
                <a:latin typeface="+mn-lt"/>
                <a:ea typeface="+mn-ea"/>
                <a:cs typeface="+mn-cs"/>
              </a:rPr>
              <a:t>() actually compiles an </a:t>
            </a:r>
            <a:r>
              <a:rPr lang="en-US" sz="1200" b="0" i="0" u="none" strike="noStrike" kern="1200" baseline="0" dirty="0" err="1" smtClean="0">
                <a:solidFill>
                  <a:schemeClr val="tx1"/>
                </a:solidFill>
                <a:latin typeface="+mn-lt"/>
                <a:ea typeface="+mn-ea"/>
                <a:cs typeface="+mn-cs"/>
              </a:rPr>
              <a:t>xpath</a:t>
            </a:r>
            <a:r>
              <a:rPr lang="en-US" sz="1200" b="0" i="0" u="none" strike="noStrike" kern="1200" baseline="0" dirty="0" smtClean="0">
                <a:solidFill>
                  <a:schemeClr val="tx1"/>
                </a:solidFill>
                <a:latin typeface="+mn-lt"/>
                <a:ea typeface="+mn-ea"/>
                <a:cs typeface="+mn-cs"/>
              </a:rPr>
              <a:t>() expression, but what we type is simpler than the XPath itself. Then we can chain </a:t>
            </a:r>
            <a:r>
              <a:rPr lang="en-US" sz="1200" b="0" i="0" u="none" strike="noStrike" kern="1200" baseline="0" dirty="0" err="1" smtClean="0">
                <a:solidFill>
                  <a:schemeClr val="tx1"/>
                </a:solidFill>
                <a:latin typeface="+mn-lt"/>
                <a:ea typeface="+mn-ea"/>
                <a:cs typeface="+mn-cs"/>
              </a:rPr>
              <a:t>xpath</a:t>
            </a:r>
            <a:r>
              <a:rPr lang="en-US" sz="1200" b="0" i="0" u="none" strike="noStrike" kern="1200" baseline="0" dirty="0" smtClean="0">
                <a:solidFill>
                  <a:schemeClr val="tx1"/>
                </a:solidFill>
                <a:latin typeface="+mn-lt"/>
                <a:ea typeface="+mn-ea"/>
                <a:cs typeface="+mn-cs"/>
              </a:rPr>
              <a:t>() to extract just the text. 	</a:t>
            </a:r>
          </a:p>
          <a:p>
            <a:pPr marL="17145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The key point to remember is that </a:t>
            </a:r>
            <a:r>
              <a:rPr lang="en-US" sz="1200" b="0" i="0" u="none" strike="noStrike" kern="1200" baseline="0" dirty="0" err="1" smtClean="0">
                <a:solidFill>
                  <a:schemeClr val="tx1"/>
                </a:solidFill>
                <a:latin typeface="+mn-lt"/>
                <a:ea typeface="+mn-ea"/>
                <a:cs typeface="+mn-cs"/>
              </a:rPr>
              <a:t>xpath</a:t>
            </a:r>
            <a:r>
              <a:rPr lang="en-US" sz="1200" b="0" i="0" u="none" strike="noStrike" kern="1200" baseline="0" dirty="0" smtClean="0">
                <a:solidFill>
                  <a:schemeClr val="tx1"/>
                </a:solidFill>
                <a:latin typeface="+mn-lt"/>
                <a:ea typeface="+mn-ea"/>
                <a:cs typeface="+mn-cs"/>
              </a:rPr>
              <a:t>() and </a:t>
            </a:r>
            <a:r>
              <a:rPr lang="en-US" sz="1200" b="0" i="0" u="none" strike="noStrike" kern="1200" baseline="0" dirty="0" err="1" smtClean="0">
                <a:solidFill>
                  <a:schemeClr val="tx1"/>
                </a:solidFill>
                <a:latin typeface="+mn-lt"/>
                <a:ea typeface="+mn-ea"/>
                <a:cs typeface="+mn-cs"/>
              </a:rPr>
              <a:t>css</a:t>
            </a:r>
            <a:r>
              <a:rPr lang="en-US" sz="1200" b="0" i="0" u="none" strike="noStrike" kern="1200" baseline="0" dirty="0" smtClean="0">
                <a:solidFill>
                  <a:schemeClr val="tx1"/>
                </a:solidFill>
                <a:latin typeface="+mn-lt"/>
                <a:ea typeface="+mn-ea"/>
                <a:cs typeface="+mn-cs"/>
              </a:rPr>
              <a:t>() return Selector objects that might be chained. In order to get actual values, use either extract() or re(). 	</a:t>
            </a:r>
          </a:p>
          <a:p>
            <a:pPr marL="17145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664836F-2D48-426B-931F-CB82B1D3FCCB}" type="slidenum">
              <a:rPr lang="en-US" smtClean="0"/>
              <a:t>25</a:t>
            </a:fld>
            <a:endParaRPr lang="en-US"/>
          </a:p>
        </p:txBody>
      </p:sp>
    </p:spTree>
    <p:extLst>
      <p:ext uri="{BB962C8B-B14F-4D97-AF65-F5344CB8AC3E}">
        <p14:creationId xmlns:p14="http://schemas.microsoft.com/office/powerpoint/2010/main" val="18974679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Up to now, we were "playing" with </a:t>
            </a:r>
            <a:r>
              <a:rPr lang="en-US" sz="1200" b="0" i="0" u="none" strike="noStrike" kern="1200" baseline="0" dirty="0" err="1" smtClean="0">
                <a:solidFill>
                  <a:schemeClr val="tx1"/>
                </a:solidFill>
                <a:latin typeface="+mn-lt"/>
                <a:ea typeface="+mn-ea"/>
                <a:cs typeface="+mn-cs"/>
              </a:rPr>
              <a:t>Scrapy</a:t>
            </a:r>
            <a:r>
              <a:rPr lang="en-US" sz="1200" b="0" i="0" u="none" strike="noStrike" kern="1200" baseline="0" dirty="0" smtClean="0">
                <a:solidFill>
                  <a:schemeClr val="tx1"/>
                </a:solidFill>
                <a:latin typeface="+mn-lt"/>
                <a:ea typeface="+mn-ea"/>
                <a:cs typeface="+mn-cs"/>
              </a:rPr>
              <a:t> shell. Now we have all the necessary ingredients to start our first </a:t>
            </a:r>
            <a:r>
              <a:rPr lang="en-US" sz="1200" b="0" i="0" u="none" strike="noStrike" kern="1200" baseline="0" dirty="0" err="1" smtClean="0">
                <a:solidFill>
                  <a:schemeClr val="tx1"/>
                </a:solidFill>
                <a:latin typeface="+mn-lt"/>
                <a:ea typeface="+mn-ea"/>
                <a:cs typeface="+mn-cs"/>
              </a:rPr>
              <a:t>Scrapy</a:t>
            </a:r>
            <a:r>
              <a:rPr lang="en-US" sz="1200" b="0" i="0" u="none" strike="noStrike" kern="1200" baseline="0" dirty="0" smtClean="0">
                <a:solidFill>
                  <a:schemeClr val="tx1"/>
                </a:solidFill>
                <a:latin typeface="+mn-lt"/>
                <a:ea typeface="+mn-ea"/>
                <a:cs typeface="+mn-cs"/>
              </a:rPr>
              <a:t> project, and we can quit </a:t>
            </a:r>
            <a:r>
              <a:rPr lang="en-US" sz="1200" b="0" i="0" u="none" strike="noStrike" kern="1200" baseline="0" dirty="0" err="1" smtClean="0">
                <a:solidFill>
                  <a:schemeClr val="tx1"/>
                </a:solidFill>
                <a:latin typeface="+mn-lt"/>
                <a:ea typeface="+mn-ea"/>
                <a:cs typeface="+mn-cs"/>
              </a:rPr>
              <a:t>Scrapy</a:t>
            </a:r>
            <a:r>
              <a:rPr lang="en-US" sz="1200" b="0" i="0" u="none" strike="noStrike" kern="1200" baseline="0" dirty="0" smtClean="0">
                <a:solidFill>
                  <a:schemeClr val="tx1"/>
                </a:solidFill>
                <a:latin typeface="+mn-lt"/>
                <a:ea typeface="+mn-ea"/>
                <a:cs typeface="+mn-cs"/>
              </a:rPr>
              <a:t> shell. Notice that everything you might have typed up to now gets lost. Obviously, we don't want to type the code each time we want to crawl something, so it's important to remember that the </a:t>
            </a:r>
            <a:r>
              <a:rPr lang="en-US" sz="1200" b="0" i="0" u="none" strike="noStrike" kern="1200" baseline="0" dirty="0" err="1" smtClean="0">
                <a:solidFill>
                  <a:schemeClr val="tx1"/>
                </a:solidFill>
                <a:latin typeface="+mn-lt"/>
                <a:ea typeface="+mn-ea"/>
                <a:cs typeface="+mn-cs"/>
              </a:rPr>
              <a:t>Scrapy</a:t>
            </a:r>
            <a:r>
              <a:rPr lang="en-US" sz="1200" b="0" i="0" u="none" strike="noStrike" kern="1200" baseline="0" dirty="0" smtClean="0">
                <a:solidFill>
                  <a:schemeClr val="tx1"/>
                </a:solidFill>
                <a:latin typeface="+mn-lt"/>
                <a:ea typeface="+mn-ea"/>
                <a:cs typeface="+mn-cs"/>
              </a:rPr>
              <a:t> shell is just a utility to help us play with pages, XPath expressions, and </a:t>
            </a:r>
            <a:r>
              <a:rPr lang="en-US" sz="1200" b="0" i="0" u="none" strike="noStrike" kern="1200" baseline="0" dirty="0" err="1" smtClean="0">
                <a:solidFill>
                  <a:schemeClr val="tx1"/>
                </a:solidFill>
                <a:latin typeface="+mn-lt"/>
                <a:ea typeface="+mn-ea"/>
                <a:cs typeface="+mn-cs"/>
              </a:rPr>
              <a:t>Scrapy</a:t>
            </a:r>
            <a:r>
              <a:rPr lang="en-US" sz="1200" b="0" i="0" u="none" strike="noStrike" kern="1200" baseline="0" dirty="0" smtClean="0">
                <a:solidFill>
                  <a:schemeClr val="tx1"/>
                </a:solidFill>
                <a:latin typeface="+mn-lt"/>
                <a:ea typeface="+mn-ea"/>
                <a:cs typeface="+mn-cs"/>
              </a:rPr>
              <a:t> objects. Don't invest much time in writing complicated code there, because it's bound to get lost as soon as you exit. In order to write real </a:t>
            </a:r>
            <a:r>
              <a:rPr lang="en-US" sz="1200" b="0" i="0" u="none" strike="noStrike" kern="1200" baseline="0" dirty="0" err="1" smtClean="0">
                <a:solidFill>
                  <a:schemeClr val="tx1"/>
                </a:solidFill>
                <a:latin typeface="+mn-lt"/>
                <a:ea typeface="+mn-ea"/>
                <a:cs typeface="+mn-cs"/>
              </a:rPr>
              <a:t>Scrapy</a:t>
            </a:r>
            <a:r>
              <a:rPr lang="en-US" sz="1200" b="0" i="0" u="none" strike="noStrike" kern="1200" baseline="0" dirty="0" smtClean="0">
                <a:solidFill>
                  <a:schemeClr val="tx1"/>
                </a:solidFill>
                <a:latin typeface="+mn-lt"/>
                <a:ea typeface="+mn-ea"/>
                <a:cs typeface="+mn-cs"/>
              </a:rPr>
              <a:t> code, we use projects. </a:t>
            </a:r>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26</a:t>
            </a:fld>
            <a:endParaRPr lang="en-US"/>
          </a:p>
        </p:txBody>
      </p:sp>
    </p:spTree>
    <p:extLst>
      <p:ext uri="{BB962C8B-B14F-4D97-AF65-F5344CB8AC3E}">
        <p14:creationId xmlns:p14="http://schemas.microsoft.com/office/powerpoint/2010/main" val="21972698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28</a:t>
            </a:fld>
            <a:endParaRPr lang="en-US"/>
          </a:p>
        </p:txBody>
      </p:sp>
    </p:spTree>
    <p:extLst>
      <p:ext uri="{BB962C8B-B14F-4D97-AF65-F5344CB8AC3E}">
        <p14:creationId xmlns:p14="http://schemas.microsoft.com/office/powerpoint/2010/main" val="26955938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Without us writing any extra code, we can save on all those different formats. </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What happens behind the scenes is that </a:t>
            </a:r>
            <a:r>
              <a:rPr lang="en-US" sz="1200" b="0" i="0" u="none" strike="noStrike" kern="1200" baseline="0" dirty="0" err="1" smtClean="0">
                <a:solidFill>
                  <a:schemeClr val="tx1"/>
                </a:solidFill>
                <a:latin typeface="+mn-lt"/>
                <a:ea typeface="+mn-ea"/>
                <a:cs typeface="+mn-cs"/>
              </a:rPr>
              <a:t>Scrapy</a:t>
            </a:r>
            <a:r>
              <a:rPr lang="en-US" sz="1200" b="0" i="0" u="none" strike="noStrike" kern="1200" baseline="0" dirty="0" smtClean="0">
                <a:solidFill>
                  <a:schemeClr val="tx1"/>
                </a:solidFill>
                <a:latin typeface="+mn-lt"/>
                <a:ea typeface="+mn-ea"/>
                <a:cs typeface="+mn-cs"/>
              </a:rPr>
              <a:t> recognizes the file extension that you want to output, and exports the file in the appropriate format. </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The preceding formats cover some of the most common use cases. CSV, JSON and XML files are very popular</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The slight difference between the JSON and the JSON Line format is that the .</a:t>
            </a:r>
            <a:r>
              <a:rPr lang="en-US" sz="1200" b="0" i="0" u="none" strike="noStrike" kern="1200" baseline="0" dirty="0" err="1" smtClean="0">
                <a:solidFill>
                  <a:schemeClr val="tx1"/>
                </a:solidFill>
                <a:latin typeface="+mn-lt"/>
                <a:ea typeface="+mn-ea"/>
                <a:cs typeface="+mn-cs"/>
              </a:rPr>
              <a:t>json</a:t>
            </a:r>
            <a:r>
              <a:rPr lang="en-US" sz="1200" b="0" i="0" u="none" strike="noStrike" kern="1200" baseline="0" dirty="0" smtClean="0">
                <a:solidFill>
                  <a:schemeClr val="tx1"/>
                </a:solidFill>
                <a:latin typeface="+mn-lt"/>
                <a:ea typeface="+mn-ea"/>
                <a:cs typeface="+mn-cs"/>
              </a:rPr>
              <a:t> files store the JSON objects in a large array. This means that if you have such a file of 1 GB, you might have to store it all in the memory before you parse it with a typical parser. The .</a:t>
            </a:r>
            <a:r>
              <a:rPr lang="en-US" sz="1200" b="0" i="0" u="none" strike="noStrike" kern="1200" baseline="0" dirty="0" err="1" smtClean="0">
                <a:solidFill>
                  <a:schemeClr val="tx1"/>
                </a:solidFill>
                <a:latin typeface="+mn-lt"/>
                <a:ea typeface="+mn-ea"/>
                <a:cs typeface="+mn-cs"/>
              </a:rPr>
              <a:t>jl</a:t>
            </a:r>
            <a:r>
              <a:rPr lang="en-US" sz="1200" b="0" i="0" u="none" strike="noStrike" kern="1200" baseline="0" dirty="0" smtClean="0">
                <a:solidFill>
                  <a:schemeClr val="tx1"/>
                </a:solidFill>
                <a:latin typeface="+mn-lt"/>
                <a:ea typeface="+mn-ea"/>
                <a:cs typeface="+mn-cs"/>
              </a:rPr>
              <a:t> files on the other hand have one JSON object per line, so they can be read more efficiently. </a:t>
            </a:r>
          </a:p>
          <a:p>
            <a:pPr marL="0" indent="0">
              <a:buFont typeface="Arial" panose="020B0604020202020204" pitchFamily="34" charset="0"/>
              <a:buNone/>
            </a:pPr>
            <a:r>
              <a:rPr lang="en-US" dirty="0" smtClean="0"/>
              <a:t>Where is my MySQL driver? </a:t>
            </a:r>
            <a:endParaRPr lang="en-NZ"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dirty="0" smtClean="0"/>
              <a:t>There is no database support built-in for storing scrape data into a database, because it's fundamentally wrong for </a:t>
            </a:r>
            <a:r>
              <a:rPr lang="en-US" dirty="0" err="1" smtClean="0"/>
              <a:t>Scrapy's</a:t>
            </a:r>
            <a:r>
              <a:rPr lang="en-US" dirty="0" smtClean="0"/>
              <a:t> way of thinking. </a:t>
            </a:r>
          </a:p>
          <a:p>
            <a:pPr marL="171450" indent="-171450">
              <a:buFont typeface="Arial" panose="020B0604020202020204" pitchFamily="34" charset="0"/>
              <a:buChar char="•"/>
            </a:pPr>
            <a:r>
              <a:rPr lang="en-US" dirty="0" err="1" smtClean="0"/>
              <a:t>Scrapy</a:t>
            </a:r>
            <a:r>
              <a:rPr lang="en-US" dirty="0" smtClean="0"/>
              <a:t> is meant to be fast and scalable. </a:t>
            </a:r>
          </a:p>
          <a:p>
            <a:pPr marL="171450" indent="-171450">
              <a:buFont typeface="Arial" panose="020B0604020202020204" pitchFamily="34" charset="0"/>
              <a:buChar char="•"/>
            </a:pPr>
            <a:r>
              <a:rPr lang="en-US" dirty="0" smtClean="0"/>
              <a:t>It uses very little CPU and as much inbound bandwidth as possible. </a:t>
            </a:r>
          </a:p>
          <a:p>
            <a:pPr marL="171450" indent="-171450">
              <a:buFont typeface="Arial" panose="020B0604020202020204" pitchFamily="34" charset="0"/>
              <a:buChar char="•"/>
            </a:pPr>
            <a:r>
              <a:rPr lang="en-US" dirty="0" smtClean="0"/>
              <a:t>Inserting to most relational databases would be a disaster from the perspective of performance. </a:t>
            </a:r>
          </a:p>
          <a:p>
            <a:pPr marL="171450" indent="-171450">
              <a:buFont typeface="Arial" panose="020B0604020202020204" pitchFamily="34" charset="0"/>
              <a:buChar char="•"/>
            </a:pPr>
            <a:r>
              <a:rPr lang="en-US" dirty="0" smtClean="0"/>
              <a:t>When you need to insert your items to a database, you have to store them in files, and then import them using bulk load mechanisms. </a:t>
            </a:r>
          </a:p>
          <a:p>
            <a:pPr marL="171450" indent="-171450">
              <a:buFont typeface="Arial" panose="020B0604020202020204" pitchFamily="34" charset="0"/>
              <a:buChar char="•"/>
            </a:pPr>
            <a:r>
              <a:rPr lang="en-US" dirty="0" smtClean="0"/>
              <a:t>That said, Pipelines allow for some efficient ways of importing individual items in databases. 	</a:t>
            </a:r>
          </a:p>
          <a:p>
            <a:endParaRPr lang="en-US" dirty="0" smtClean="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33</a:t>
            </a:fld>
            <a:endParaRPr lang="en-US"/>
          </a:p>
        </p:txBody>
      </p:sp>
    </p:spTree>
    <p:extLst>
      <p:ext uri="{BB962C8B-B14F-4D97-AF65-F5344CB8AC3E}">
        <p14:creationId xmlns:p14="http://schemas.microsoft.com/office/powerpoint/2010/main" val="29308177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If you felt that this two-direction crawling was a bit too tedious, then you are really getting it. </a:t>
            </a:r>
            <a:r>
              <a:rPr lang="en-US" sz="1200" b="0" i="0" u="none" strike="noStrike" kern="1200" baseline="0" dirty="0" err="1" smtClean="0">
                <a:solidFill>
                  <a:schemeClr val="tx1"/>
                </a:solidFill>
                <a:latin typeface="+mn-lt"/>
                <a:ea typeface="+mn-ea"/>
                <a:cs typeface="+mn-cs"/>
              </a:rPr>
              <a:t>Scrapy</a:t>
            </a:r>
            <a:r>
              <a:rPr lang="en-US" sz="1200" b="0" i="0" u="none" strike="noStrike" kern="1200" baseline="0" dirty="0" smtClean="0">
                <a:solidFill>
                  <a:schemeClr val="tx1"/>
                </a:solidFill>
                <a:latin typeface="+mn-lt"/>
                <a:ea typeface="+mn-ea"/>
                <a:cs typeface="+mn-cs"/>
              </a:rPr>
              <a:t> tries to simplify all those very common cases, and makes them easier to code. The easiest way to achieve the same results is by using a </a:t>
            </a:r>
            <a:r>
              <a:rPr lang="en-US" sz="1200" b="0" i="0" u="none" strike="noStrike" kern="1200" baseline="0" dirty="0" err="1" smtClean="0">
                <a:solidFill>
                  <a:schemeClr val="tx1"/>
                </a:solidFill>
                <a:latin typeface="+mn-lt"/>
                <a:ea typeface="+mn-ea"/>
                <a:cs typeface="+mn-cs"/>
              </a:rPr>
              <a:t>CrawlSpider</a:t>
            </a:r>
            <a:r>
              <a:rPr lang="en-US" sz="1200" b="0" i="0" u="none" strike="noStrike" kern="1200" baseline="0" dirty="0" smtClean="0">
                <a:solidFill>
                  <a:schemeClr val="tx1"/>
                </a:solidFill>
                <a:latin typeface="+mn-lt"/>
                <a:ea typeface="+mn-ea"/>
                <a:cs typeface="+mn-cs"/>
              </a:rPr>
              <a:t>, a class that allows easier implementation of such crawls. To do so, we will use the </a:t>
            </a:r>
            <a:r>
              <a:rPr lang="en-US" sz="1200" b="0" i="0" u="none" strike="noStrike" kern="1200" baseline="0" dirty="0" err="1" smtClean="0">
                <a:solidFill>
                  <a:schemeClr val="tx1"/>
                </a:solidFill>
                <a:latin typeface="+mn-lt"/>
                <a:ea typeface="+mn-ea"/>
                <a:cs typeface="+mn-cs"/>
              </a:rPr>
              <a:t>genspider</a:t>
            </a:r>
            <a:r>
              <a:rPr lang="en-US" sz="1200" b="0" i="0" u="none" strike="noStrike" kern="1200" baseline="0" dirty="0" smtClean="0">
                <a:solidFill>
                  <a:schemeClr val="tx1"/>
                </a:solidFill>
                <a:latin typeface="+mn-lt"/>
                <a:ea typeface="+mn-ea"/>
                <a:cs typeface="+mn-cs"/>
              </a:rPr>
              <a:t> command, setting a -t crawl parameter in order to create a spider using the crawl spider template: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If you see the auto-generated code, it looks similar to the previous spiders but in this case in the class definition, this spider derives from </a:t>
            </a:r>
            <a:r>
              <a:rPr lang="en-US" sz="1200" b="0" i="0" u="none" strike="noStrike" kern="1200" baseline="0" dirty="0" err="1" smtClean="0">
                <a:solidFill>
                  <a:schemeClr val="tx1"/>
                </a:solidFill>
                <a:latin typeface="+mn-lt"/>
                <a:ea typeface="+mn-ea"/>
                <a:cs typeface="+mn-cs"/>
              </a:rPr>
              <a:t>CrawlSpider</a:t>
            </a:r>
            <a:r>
              <a:rPr lang="en-US" sz="1200" b="0" i="0" u="none" strike="noStrike" kern="1200" baseline="0" dirty="0" smtClean="0">
                <a:solidFill>
                  <a:schemeClr val="tx1"/>
                </a:solidFill>
                <a:latin typeface="+mn-lt"/>
                <a:ea typeface="+mn-ea"/>
                <a:cs typeface="+mn-cs"/>
              </a:rPr>
              <a:t> instead of Spider. </a:t>
            </a:r>
            <a:r>
              <a:rPr lang="en-US" sz="1200" b="0" i="0" u="none" strike="noStrike" kern="1200" baseline="0" dirty="0" err="1" smtClean="0">
                <a:solidFill>
                  <a:schemeClr val="tx1"/>
                </a:solidFill>
                <a:latin typeface="+mn-lt"/>
                <a:ea typeface="+mn-ea"/>
                <a:cs typeface="+mn-cs"/>
              </a:rPr>
              <a:t>CrawlSpider</a:t>
            </a:r>
            <a:r>
              <a:rPr lang="en-US" sz="1200" b="0" i="0" u="none" strike="noStrike" kern="1200" baseline="0" dirty="0" smtClean="0">
                <a:solidFill>
                  <a:schemeClr val="tx1"/>
                </a:solidFill>
                <a:latin typeface="+mn-lt"/>
                <a:ea typeface="+mn-ea"/>
                <a:cs typeface="+mn-cs"/>
              </a:rPr>
              <a:t> provides an implementation of the parse() method that uses the rules variable to do exactly what we did manually in the previous example.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We won't implement any parse() method this time. We will replace the predefined rules variable instead with two rules, one for horizontal and one for vertical crawling: </a:t>
            </a:r>
          </a:p>
          <a:p>
            <a:r>
              <a:rPr lang="en-US" sz="1200" b="0" i="0" u="none" strike="noStrike" kern="1200" baseline="0" dirty="0" smtClean="0">
                <a:solidFill>
                  <a:schemeClr val="tx1"/>
                </a:solidFill>
                <a:latin typeface="+mn-lt"/>
                <a:ea typeface="+mn-ea"/>
                <a:cs typeface="+mn-cs"/>
              </a:rPr>
              <a:t>rules = (</a:t>
            </a:r>
          </a:p>
          <a:p>
            <a:r>
              <a:rPr lang="en-US" sz="1200" b="0" i="1" u="none" strike="noStrike" kern="1200" baseline="0" dirty="0" smtClean="0">
                <a:solidFill>
                  <a:schemeClr val="tx1"/>
                </a:solidFill>
                <a:latin typeface="+mn-lt"/>
                <a:ea typeface="+mn-ea"/>
                <a:cs typeface="+mn-cs"/>
              </a:rPr>
              <a:t>Basic Crawling </a:t>
            </a:r>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Rule(</a:t>
            </a:r>
            <a:r>
              <a:rPr lang="en-US" sz="1200" b="0" i="0" u="none" strike="noStrike" kern="1200" baseline="0" dirty="0" err="1" smtClean="0">
                <a:solidFill>
                  <a:schemeClr val="tx1"/>
                </a:solidFill>
                <a:latin typeface="+mn-lt"/>
                <a:ea typeface="+mn-ea"/>
                <a:cs typeface="+mn-cs"/>
              </a:rPr>
              <a:t>LinkExtractor</a:t>
            </a:r>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restrict_xpaths</a:t>
            </a:r>
            <a:r>
              <a:rPr lang="en-US" sz="1200" b="0" i="0" u="none" strike="noStrike" kern="1200" baseline="0" dirty="0" smtClean="0">
                <a:solidFill>
                  <a:schemeClr val="tx1"/>
                </a:solidFill>
                <a:latin typeface="+mn-lt"/>
                <a:ea typeface="+mn-ea"/>
                <a:cs typeface="+mn-cs"/>
              </a:rPr>
              <a:t>='//*[contains(@</a:t>
            </a:r>
            <a:r>
              <a:rPr lang="en-US" sz="1200" b="0" i="0" u="none" strike="noStrike" kern="1200" baseline="0" dirty="0" err="1" smtClean="0">
                <a:solidFill>
                  <a:schemeClr val="tx1"/>
                </a:solidFill>
                <a:latin typeface="+mn-lt"/>
                <a:ea typeface="+mn-ea"/>
                <a:cs typeface="+mn-cs"/>
              </a:rPr>
              <a:t>class,"next</a:t>
            </a:r>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Rule(</a:t>
            </a:r>
            <a:r>
              <a:rPr lang="en-US" sz="1200" b="0" i="0" u="none" strike="noStrike" kern="1200" baseline="0" dirty="0" err="1" smtClean="0">
                <a:solidFill>
                  <a:schemeClr val="tx1"/>
                </a:solidFill>
                <a:latin typeface="+mn-lt"/>
                <a:ea typeface="+mn-ea"/>
                <a:cs typeface="+mn-cs"/>
              </a:rPr>
              <a:t>LinkExtractor</a:t>
            </a:r>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restrict_xpaths</a:t>
            </a:r>
            <a:r>
              <a:rPr lang="en-US" sz="1200" b="0" i="0" u="none" strike="noStrike" kern="1200" baseline="0" dirty="0" smtClean="0">
                <a:solidFill>
                  <a:schemeClr val="tx1"/>
                </a:solidFill>
                <a:latin typeface="+mn-lt"/>
                <a:ea typeface="+mn-ea"/>
                <a:cs typeface="+mn-cs"/>
              </a:rPr>
              <a:t>='//*[@itemprop="</a:t>
            </a:r>
            <a:r>
              <a:rPr lang="en-US" sz="1200" b="0" i="0" u="none" strike="noStrike" kern="1200" baseline="0" dirty="0" err="1" smtClean="0">
                <a:solidFill>
                  <a:schemeClr val="tx1"/>
                </a:solidFill>
                <a:latin typeface="+mn-lt"/>
                <a:ea typeface="+mn-ea"/>
                <a:cs typeface="+mn-cs"/>
              </a:rPr>
              <a:t>url</a:t>
            </a:r>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callback='</a:t>
            </a:r>
            <a:r>
              <a:rPr lang="en-US" sz="1200" b="0" i="0" u="none" strike="noStrike" kern="1200" baseline="0" dirty="0" err="1" smtClean="0">
                <a:solidFill>
                  <a:schemeClr val="tx1"/>
                </a:solidFill>
                <a:latin typeface="+mn-lt"/>
                <a:ea typeface="+mn-ea"/>
                <a:cs typeface="+mn-cs"/>
              </a:rPr>
              <a:t>parse_item</a:t>
            </a:r>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Those two rules use the same XPath expressions we used in the manual example, but without the a or </a:t>
            </a:r>
            <a:r>
              <a:rPr lang="en-US" sz="1200" b="0" i="0" u="none" strike="noStrike" kern="1200" baseline="0" dirty="0" err="1" smtClean="0">
                <a:solidFill>
                  <a:schemeClr val="tx1"/>
                </a:solidFill>
                <a:latin typeface="+mn-lt"/>
                <a:ea typeface="+mn-ea"/>
                <a:cs typeface="+mn-cs"/>
              </a:rPr>
              <a:t>href</a:t>
            </a:r>
            <a:r>
              <a:rPr lang="en-US" sz="1200" b="0" i="0" u="none" strike="noStrike" kern="1200" baseline="0" dirty="0" smtClean="0">
                <a:solidFill>
                  <a:schemeClr val="tx1"/>
                </a:solidFill>
                <a:latin typeface="+mn-lt"/>
                <a:ea typeface="+mn-ea"/>
                <a:cs typeface="+mn-cs"/>
              </a:rPr>
              <a:t> constraints. As their name implies, </a:t>
            </a:r>
            <a:r>
              <a:rPr lang="en-US" sz="1200" b="0" i="0" u="none" strike="noStrike" kern="1200" baseline="0" dirty="0" err="1" smtClean="0">
                <a:solidFill>
                  <a:schemeClr val="tx1"/>
                </a:solidFill>
                <a:latin typeface="+mn-lt"/>
                <a:ea typeface="+mn-ea"/>
                <a:cs typeface="+mn-cs"/>
              </a:rPr>
              <a:t>LinkExtractors</a:t>
            </a:r>
            <a:r>
              <a:rPr lang="en-US" sz="1200" b="0" i="0" u="none" strike="noStrike" kern="1200" baseline="0" dirty="0" smtClean="0">
                <a:solidFill>
                  <a:schemeClr val="tx1"/>
                </a:solidFill>
                <a:latin typeface="+mn-lt"/>
                <a:ea typeface="+mn-ea"/>
                <a:cs typeface="+mn-cs"/>
              </a:rPr>
              <a:t> are specialized in extracting links, so by default, they are looking for the a (and area) </a:t>
            </a:r>
            <a:r>
              <a:rPr lang="en-US" sz="1200" b="0" i="0" u="none" strike="noStrike" kern="1200" baseline="0" dirty="0" err="1" smtClean="0">
                <a:solidFill>
                  <a:schemeClr val="tx1"/>
                </a:solidFill>
                <a:latin typeface="+mn-lt"/>
                <a:ea typeface="+mn-ea"/>
                <a:cs typeface="+mn-cs"/>
              </a:rPr>
              <a:t>href</a:t>
            </a:r>
            <a:r>
              <a:rPr lang="en-US" sz="1200" b="0" i="0" u="none" strike="noStrike" kern="1200" baseline="0" dirty="0" smtClean="0">
                <a:solidFill>
                  <a:schemeClr val="tx1"/>
                </a:solidFill>
                <a:latin typeface="+mn-lt"/>
                <a:ea typeface="+mn-ea"/>
                <a:cs typeface="+mn-cs"/>
              </a:rPr>
              <a:t> attributes. You can customize this by setting the tags and </a:t>
            </a:r>
            <a:r>
              <a:rPr lang="en-US" sz="1200" b="0" i="0" u="none" strike="noStrike" kern="1200" baseline="0" dirty="0" err="1" smtClean="0">
                <a:solidFill>
                  <a:schemeClr val="tx1"/>
                </a:solidFill>
                <a:latin typeface="+mn-lt"/>
                <a:ea typeface="+mn-ea"/>
                <a:cs typeface="+mn-cs"/>
              </a:rPr>
              <a:t>attrs</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LinkExtractor</a:t>
            </a:r>
            <a:r>
              <a:rPr lang="en-US" sz="1200" b="0" i="0" u="none" strike="noStrike" kern="1200" baseline="0" dirty="0" smtClean="0">
                <a:solidFill>
                  <a:schemeClr val="tx1"/>
                </a:solidFill>
                <a:latin typeface="+mn-lt"/>
                <a:ea typeface="+mn-ea"/>
                <a:cs typeface="+mn-cs"/>
              </a:rPr>
              <a:t>()'s arguments. Also note that callbacks are now strings containing the callback method name (for example '</a:t>
            </a:r>
            <a:r>
              <a:rPr lang="en-US" sz="1200" b="0" i="0" u="none" strike="noStrike" kern="1200" baseline="0" dirty="0" err="1" smtClean="0">
                <a:solidFill>
                  <a:schemeClr val="tx1"/>
                </a:solidFill>
                <a:latin typeface="+mn-lt"/>
                <a:ea typeface="+mn-ea"/>
                <a:cs typeface="+mn-cs"/>
              </a:rPr>
              <a:t>parse_item</a:t>
            </a:r>
            <a:r>
              <a:rPr lang="en-US" sz="1200" b="0" i="0" u="none" strike="noStrike" kern="1200" baseline="0" dirty="0" smtClean="0">
                <a:solidFill>
                  <a:schemeClr val="tx1"/>
                </a:solidFill>
                <a:latin typeface="+mn-lt"/>
                <a:ea typeface="+mn-ea"/>
                <a:cs typeface="+mn-cs"/>
              </a:rPr>
              <a:t>') in contrast to method references, as was the case for Requests(</a:t>
            </a:r>
            <a:r>
              <a:rPr lang="en-US" sz="1200" b="0" i="0" u="none" strike="noStrike" kern="1200" baseline="0" dirty="0" err="1" smtClean="0">
                <a:solidFill>
                  <a:schemeClr val="tx1"/>
                </a:solidFill>
                <a:latin typeface="+mn-lt"/>
                <a:ea typeface="+mn-ea"/>
                <a:cs typeface="+mn-cs"/>
              </a:rPr>
              <a:t>self.parse_item</a:t>
            </a:r>
            <a:r>
              <a:rPr lang="en-US" sz="1200" b="0" i="0" u="none" strike="noStrike" kern="1200" baseline="0" dirty="0" smtClean="0">
                <a:solidFill>
                  <a:schemeClr val="tx1"/>
                </a:solidFill>
                <a:latin typeface="+mn-lt"/>
                <a:ea typeface="+mn-ea"/>
                <a:cs typeface="+mn-cs"/>
              </a:rPr>
              <a:t>). Finally, unless callback is set, a Rule will follow the extracted URLs, which means that it will scan target pages for extra links and follow them. If a callback is set, the Rule won't follow the links from target pages. If you would like it to follow links, you should either return/yield them from your callback method, or set the follow argument of Rule() to true. This might be useful when your listing pages contain both Items and extra useful navigation links. </a:t>
            </a:r>
            <a:r>
              <a:rPr lang="en-US" sz="1200" b="1" i="0" u="none" strike="noStrike" kern="1200" baseline="0" dirty="0" smtClean="0">
                <a:solidFill>
                  <a:schemeClr val="tx1"/>
                </a:solidFill>
                <a:latin typeface="+mn-lt"/>
                <a:ea typeface="+mn-ea"/>
                <a:cs typeface="+mn-cs"/>
              </a:rPr>
              <a:t>[ 62 ] </a:t>
            </a:r>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40</a:t>
            </a:fld>
            <a:endParaRPr lang="en-US"/>
          </a:p>
        </p:txBody>
      </p:sp>
    </p:spTree>
    <p:extLst>
      <p:ext uri="{BB962C8B-B14F-4D97-AF65-F5344CB8AC3E}">
        <p14:creationId xmlns:p14="http://schemas.microsoft.com/office/powerpoint/2010/main" val="208696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4</a:t>
            </a:fld>
            <a:endParaRPr lang="en-US"/>
          </a:p>
        </p:txBody>
      </p:sp>
    </p:spTree>
    <p:extLst>
      <p:ext uri="{BB962C8B-B14F-4D97-AF65-F5344CB8AC3E}">
        <p14:creationId xmlns:p14="http://schemas.microsoft.com/office/powerpoint/2010/main" val="3179387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News706 BT"/>
                <a:cs typeface="News706 BT"/>
              </a:rPr>
              <a:t>Use Perhaps appropriate regex to capture target</a:t>
            </a:r>
            <a:endParaRPr lang="en-US" sz="1200" dirty="0">
              <a:latin typeface="News706 BT"/>
              <a:cs typeface="News706 BT"/>
            </a:endParaRPr>
          </a:p>
        </p:txBody>
      </p:sp>
      <p:sp>
        <p:nvSpPr>
          <p:cNvPr id="4" name="Slide Number Placeholder 3"/>
          <p:cNvSpPr>
            <a:spLocks noGrp="1"/>
          </p:cNvSpPr>
          <p:nvPr>
            <p:ph type="sldNum" sz="quarter" idx="10"/>
          </p:nvPr>
        </p:nvSpPr>
        <p:spPr/>
        <p:txBody>
          <a:bodyPr/>
          <a:lstStyle/>
          <a:p>
            <a:fld id="{4664836F-2D48-426B-931F-CB82B1D3FCCB}" type="slidenum">
              <a:rPr lang="en-US" smtClean="0"/>
              <a:t>5</a:t>
            </a:fld>
            <a:endParaRPr lang="en-US"/>
          </a:p>
        </p:txBody>
      </p:sp>
    </p:spTree>
    <p:extLst>
      <p:ext uri="{BB962C8B-B14F-4D97-AF65-F5344CB8AC3E}">
        <p14:creationId xmlns:p14="http://schemas.microsoft.com/office/powerpoint/2010/main" val="2045504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two important considerations when using /robots.txt:</a:t>
            </a:r>
          </a:p>
          <a:p>
            <a:r>
              <a:rPr lang="en-US" dirty="0" smtClean="0"/>
              <a:t>Robots/spiders/crawlers can ignore your /robots.txt.</a:t>
            </a:r>
          </a:p>
          <a:p>
            <a:pPr lvl="1"/>
            <a:r>
              <a:rPr lang="en-US" dirty="0" smtClean="0"/>
              <a:t>Especially malware robots that scan the web for security vulnerabilities, and email address harvesters used by spammers will pay no attention.</a:t>
            </a:r>
          </a:p>
          <a:p>
            <a:r>
              <a:rPr lang="en-US" dirty="0" smtClean="0"/>
              <a:t>the /robots.txt file is a publicly available file. Anyone can see what sections of your server you don't want robots to use.</a:t>
            </a:r>
          </a:p>
          <a:p>
            <a:r>
              <a:rPr lang="en-US" dirty="0" smtClean="0"/>
              <a:t>So don't try to use /robots.txt to hide information.</a:t>
            </a:r>
          </a:p>
          <a:p>
            <a:pPr>
              <a:buFont typeface="Arial"/>
              <a:buChar char="•"/>
            </a:pPr>
            <a:r>
              <a:rPr lang="en-US" dirty="0" smtClean="0"/>
              <a:t>Things to look for</a:t>
            </a:r>
          </a:p>
          <a:p>
            <a:pPr lvl="1">
              <a:buFont typeface="Arial"/>
              <a:buChar char="•"/>
            </a:pPr>
            <a:r>
              <a:rPr lang="en-US" dirty="0" smtClean="0">
                <a:latin typeface="Consolas" panose="020B0609020204030204" pitchFamily="49" charset="0"/>
                <a:cs typeface="Consolas" panose="020B0609020204030204" pitchFamily="49" charset="0"/>
              </a:rPr>
              <a:t>User-agent</a:t>
            </a:r>
            <a:r>
              <a:rPr lang="en-US" dirty="0" smtClean="0"/>
              <a:t>:  what type of robots do the following rules apply to</a:t>
            </a:r>
          </a:p>
          <a:p>
            <a:pPr lvl="1">
              <a:buFont typeface="Arial"/>
              <a:buChar char="•"/>
            </a:pPr>
            <a:r>
              <a:rPr lang="en-US" sz="3200" dirty="0" smtClean="0">
                <a:latin typeface="Consolas" panose="020B0609020204030204" pitchFamily="49" charset="0"/>
                <a:cs typeface="Consolas" panose="020B0609020204030204" pitchFamily="49" charset="0"/>
              </a:rPr>
              <a:t>Disallow</a:t>
            </a:r>
            <a:r>
              <a:rPr lang="en-US" sz="3200" dirty="0" smtClean="0"/>
              <a:t>:  what parts of the website are you not allowed to scrape</a:t>
            </a:r>
          </a:p>
          <a:p>
            <a:pPr>
              <a:buFont typeface="Arial"/>
              <a:buChar char="•"/>
            </a:pPr>
            <a:r>
              <a:rPr lang="en-US" dirty="0" smtClean="0"/>
              <a:t>Notice that you may be able to scrape parts of the website but not others</a:t>
            </a:r>
          </a:p>
          <a:p>
            <a:pPr algn="l">
              <a:lnSpc>
                <a:spcPct val="100000"/>
              </a:lnSpc>
              <a:buFont typeface="Arial"/>
              <a:buChar char="•"/>
            </a:pPr>
            <a:endParaRPr lang="en-US" sz="1200" kern="1200" dirty="0" smtClean="0">
              <a:solidFill>
                <a:schemeClr val="tx1"/>
              </a:solidFill>
              <a:latin typeface="+mn-lt"/>
              <a:ea typeface="+mn-ea"/>
              <a:cs typeface="+mn-cs"/>
            </a:endParaRPr>
          </a:p>
          <a:p>
            <a:pPr algn="l">
              <a:lnSpc>
                <a:spcPct val="100000"/>
              </a:lnSpc>
              <a:buFont typeface="Arial"/>
              <a:buChar char="•"/>
            </a:pPr>
            <a:r>
              <a:rPr lang="en-US" sz="1200" kern="1200" dirty="0" smtClean="0">
                <a:solidFill>
                  <a:schemeClr val="tx1"/>
                </a:solidFill>
                <a:latin typeface="+mn-lt"/>
                <a:ea typeface="+mn-ea"/>
                <a:cs typeface="+mn-cs"/>
              </a:rPr>
              <a:t>Read more:  </a:t>
            </a:r>
            <a:r>
              <a:rPr lang="en-US" sz="1200" kern="1200" dirty="0" smtClean="0">
                <a:solidFill>
                  <a:schemeClr val="tx1"/>
                </a:solidFill>
                <a:latin typeface="+mn-lt"/>
                <a:ea typeface="+mn-ea"/>
                <a:cs typeface="+mn-cs"/>
                <a:hlinkClick r:id="rId3"/>
              </a:rPr>
              <a:t>http://www.robotstxt.org/robotstxt.html</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664836F-2D48-426B-931F-CB82B1D3FCCB}" type="slidenum">
              <a:rPr lang="en-US" smtClean="0"/>
              <a:t>6</a:t>
            </a:fld>
            <a:endParaRPr lang="en-US"/>
          </a:p>
        </p:txBody>
      </p:sp>
    </p:spTree>
    <p:extLst>
      <p:ext uri="{BB962C8B-B14F-4D97-AF65-F5344CB8AC3E}">
        <p14:creationId xmlns:p14="http://schemas.microsoft.com/office/powerpoint/2010/main" val="2124194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HTTP request headers include data about the client machine:</a:t>
            </a:r>
          </a:p>
          <a:p>
            <a:pPr marL="171450" lvl="0" indent="-171450">
              <a:buFont typeface="Arial" panose="020B0604020202020204" pitchFamily="34" charset="0"/>
              <a:buChar char="•"/>
            </a:pPr>
            <a:r>
              <a:rPr lang="en-NZ" dirty="0" smtClean="0"/>
              <a:t>Host: allows multiple websites to be hosted of the same IP address</a:t>
            </a:r>
          </a:p>
          <a:p>
            <a:pPr marL="171450" lvl="0" indent="-171450">
              <a:buFont typeface="Arial" panose="020B0604020202020204" pitchFamily="34" charset="0"/>
              <a:buChar char="•"/>
            </a:pPr>
            <a:r>
              <a:rPr lang="en-NZ" dirty="0" smtClean="0"/>
              <a:t>User – agent: informs what kind of operating system and browser the user is running</a:t>
            </a:r>
          </a:p>
          <a:p>
            <a:pPr marL="171450" lvl="0" indent="-171450">
              <a:buFont typeface="Arial" panose="020B0604020202020204" pitchFamily="34" charset="0"/>
              <a:buChar char="•"/>
            </a:pPr>
            <a:r>
              <a:rPr lang="en-NZ" dirty="0" smtClean="0"/>
              <a:t>Accept: informs the server what kind of media types the client can receive in the response</a:t>
            </a:r>
          </a:p>
          <a:p>
            <a:pPr marL="171450" lvl="0" indent="-171450">
              <a:buFont typeface="Arial" panose="020B0604020202020204" pitchFamily="34" charset="0"/>
              <a:buChar char="•"/>
            </a:pPr>
            <a:r>
              <a:rPr lang="en-NZ" dirty="0" smtClean="0"/>
              <a:t>Accept – encoding: informs the server what type of modifications can be done data before transmission ( the browser can specify if it can unzip compressed files)</a:t>
            </a:r>
          </a:p>
          <a:p>
            <a:pPr marL="171450" lvl="0" indent="-171450">
              <a:buFont typeface="Arial" panose="020B0604020202020204" pitchFamily="34" charset="0"/>
              <a:buChar char="•"/>
            </a:pPr>
            <a:r>
              <a:rPr lang="en-NZ" dirty="0" smtClean="0"/>
              <a:t>Connection: specifies to the server whether it should keep the connection open or close it after response</a:t>
            </a:r>
          </a:p>
          <a:p>
            <a:pPr marL="171450" lvl="0" indent="-171450">
              <a:buFont typeface="Arial" panose="020B0604020202020204" pitchFamily="34" charset="0"/>
              <a:buChar char="•"/>
            </a:pPr>
            <a:r>
              <a:rPr lang="en-NZ" dirty="0" smtClean="0"/>
              <a:t>Cache control: allows the client to control download of data according to certain constraints</a:t>
            </a:r>
          </a:p>
          <a:p>
            <a:pPr marL="171450" lvl="0" indent="-171450">
              <a:buFont typeface="Arial" panose="020B0604020202020204" pitchFamily="34" charset="0"/>
              <a:buChar char="•"/>
            </a:pPr>
            <a:endParaRPr lang="en-NZ" dirty="0" smtClean="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NZ" dirty="0" smtClean="0"/>
              <a:t>HTTP response headers include data about the server machine:</a:t>
            </a:r>
          </a:p>
          <a:p>
            <a:pPr marL="171450" lvl="0" indent="-171450">
              <a:buFont typeface="Arial" panose="020B0604020202020204" pitchFamily="34" charset="0"/>
              <a:buChar char="•"/>
            </a:pPr>
            <a:r>
              <a:rPr lang="en-NZ" dirty="0" smtClean="0"/>
              <a:t>Response codes</a:t>
            </a:r>
          </a:p>
          <a:p>
            <a:pPr marL="171450" lvl="0" indent="-171450">
              <a:buFont typeface="Arial" panose="020B0604020202020204" pitchFamily="34" charset="0"/>
              <a:buChar char="•"/>
            </a:pPr>
            <a:r>
              <a:rPr lang="en-NZ" dirty="0" smtClean="0"/>
              <a:t>Server: tells the client about the server operating system and software</a:t>
            </a:r>
          </a:p>
          <a:p>
            <a:pPr marL="171450" lvl="0" indent="-171450">
              <a:buFont typeface="Arial" panose="020B0604020202020204" pitchFamily="34" charset="0"/>
              <a:buChar char="•"/>
            </a:pPr>
            <a:r>
              <a:rPr lang="en-NZ" dirty="0" smtClean="0"/>
              <a:t>Last modified: information about when the requested resource last changed (this allows caching mechanism at the client)</a:t>
            </a:r>
          </a:p>
          <a:p>
            <a:pPr marL="171450" lvl="0" indent="-171450">
              <a:buFont typeface="Arial" panose="020B0604020202020204" pitchFamily="34" charset="0"/>
              <a:buChar char="•"/>
            </a:pPr>
            <a:r>
              <a:rPr lang="en-NZ" dirty="0" smtClean="0"/>
              <a:t>Content length: specifies how large the response body will be (so the browser can then allocate an appropriate amount of memory to receive the data)</a:t>
            </a:r>
          </a:p>
          <a:p>
            <a:pPr marL="171450" lvl="0" indent="-171450">
              <a:buFont typeface="Arial" panose="020B0604020202020204" pitchFamily="34" charset="0"/>
              <a:buChar char="•"/>
            </a:pPr>
            <a:r>
              <a:rPr lang="en-NZ" dirty="0" smtClean="0"/>
              <a:t>Content type: informs the browser what type of data is attached to the body of the message ( HTML, JPEG, PNG, XML…)</a:t>
            </a:r>
          </a:p>
          <a:p>
            <a:pPr marL="171450" lvl="0" indent="-171450">
              <a:buFont typeface="Arial" panose="020B0604020202020204" pitchFamily="34" charset="0"/>
              <a:buChar char="•"/>
            </a:pPr>
            <a:r>
              <a:rPr lang="en-NZ" dirty="0" smtClean="0"/>
              <a:t>Content encoding: specifies to the client how the content was encoded so that it can be decompressed if need be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NZ" dirty="0" smtClean="0"/>
          </a:p>
          <a:p>
            <a:pPr marL="171450" lvl="0" indent="-171450">
              <a:buFont typeface="Arial" panose="020B0604020202020204" pitchFamily="34" charset="0"/>
              <a:buChar char="•"/>
            </a:pPr>
            <a:endParaRPr lang="en-NZ" dirty="0" smtClean="0"/>
          </a:p>
          <a:p>
            <a:endParaRPr lang="en-US" dirty="0"/>
          </a:p>
        </p:txBody>
      </p:sp>
      <p:sp>
        <p:nvSpPr>
          <p:cNvPr id="4" name="Slide Number Placeholder 3"/>
          <p:cNvSpPr>
            <a:spLocks noGrp="1"/>
          </p:cNvSpPr>
          <p:nvPr>
            <p:ph type="sldNum" sz="quarter" idx="10"/>
          </p:nvPr>
        </p:nvSpPr>
        <p:spPr/>
        <p:txBody>
          <a:bodyPr/>
          <a:lstStyle/>
          <a:p>
            <a:fld id="{37441F32-57C2-4F9F-AF5E-4E98FB1DEEA2}" type="slidenum">
              <a:rPr lang="en-NZ" smtClean="0"/>
              <a:pPr/>
              <a:t>10</a:t>
            </a:fld>
            <a:endParaRPr lang="en-NZ"/>
          </a:p>
        </p:txBody>
      </p:sp>
    </p:spTree>
    <p:extLst>
      <p:ext uri="{BB962C8B-B14F-4D97-AF65-F5344CB8AC3E}">
        <p14:creationId xmlns:p14="http://schemas.microsoft.com/office/powerpoint/2010/main" val="1002100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NZ" dirty="0" smtClean="0"/>
          </a:p>
          <a:p>
            <a:pPr marL="171450" indent="-171450">
              <a:buFont typeface="Arial" panose="020B0604020202020204" pitchFamily="34" charset="0"/>
              <a:buChar char="•"/>
            </a:pPr>
            <a:r>
              <a:rPr lang="en-NZ" dirty="0" smtClean="0"/>
              <a:t>Note that HTML has a naturally hierarchical structure</a:t>
            </a:r>
          </a:p>
          <a:p>
            <a:pPr marL="171450" indent="-171450">
              <a:buFont typeface="Arial" panose="020B0604020202020204" pitchFamily="34" charset="0"/>
              <a:buChar char="•"/>
            </a:pPr>
            <a:r>
              <a:rPr lang="en-NZ" dirty="0" smtClean="0"/>
              <a:t>The &lt;html&gt; is the root node, and it contains two children, head and body. They in turn contain children. For example, the body can have two children, an h1 and a &lt;p&gt;. The p can have children of its own, a text fragment, an &lt;</a:t>
            </a:r>
            <a:r>
              <a:rPr lang="en-NZ" dirty="0" err="1" smtClean="0"/>
              <a:t>i</a:t>
            </a:r>
            <a:r>
              <a:rPr lang="en-NZ" dirty="0" smtClean="0"/>
              <a:t>&gt; (itself an element containing one text fragment child) and another text fragment for instance.</a:t>
            </a:r>
          </a:p>
          <a:p>
            <a:pPr marL="171450" indent="-171450">
              <a:buFont typeface="Arial" panose="020B0604020202020204" pitchFamily="34" charset="0"/>
              <a:buChar char="•"/>
            </a:pPr>
            <a:r>
              <a:rPr lang="en-NZ" dirty="0" smtClean="0"/>
              <a:t>Note that </a:t>
            </a:r>
            <a:r>
              <a:rPr lang="en-NZ" b="1" i="1" dirty="0" smtClean="0"/>
              <a:t>leaf nodes </a:t>
            </a:r>
            <a:r>
              <a:rPr lang="en-NZ" dirty="0" smtClean="0"/>
              <a:t>are always content: text, an </a:t>
            </a:r>
            <a:r>
              <a:rPr lang="en-NZ" dirty="0" err="1" smtClean="0"/>
              <a:t>img</a:t>
            </a:r>
            <a:r>
              <a:rPr lang="en-NZ" dirty="0" smtClean="0"/>
              <a:t> or an input control. </a:t>
            </a:r>
            <a:r>
              <a:rPr lang="en-NZ" b="1" i="1" dirty="0" smtClean="0"/>
              <a:t>Internal nodes </a:t>
            </a:r>
            <a:r>
              <a:rPr lang="en-NZ" dirty="0" smtClean="0"/>
              <a:t>below the html node are always html elements.</a:t>
            </a:r>
          </a:p>
          <a:p>
            <a:pPr marL="171450" indent="-171450">
              <a:buFont typeface="Arial" panose="020B0604020202020204" pitchFamily="34" charset="0"/>
              <a:buChar char="•"/>
            </a:pPr>
            <a:r>
              <a:rPr lang="en-NZ" dirty="0" smtClean="0"/>
              <a:t>Working with the DOM involves selecting elements of this tree, traversing this tree, processing elements of this tree, and adding and deleting elements from this tree.</a:t>
            </a:r>
          </a:p>
          <a:p>
            <a:pPr marL="171450" indent="-171450">
              <a:buFont typeface="Arial" panose="020B0604020202020204" pitchFamily="34" charset="0"/>
              <a:buChar char="•"/>
            </a:pPr>
            <a:r>
              <a:rPr lang="en-NZ" dirty="0" smtClean="0"/>
              <a:t>Each time you modify the DOM (the structure and/or the content), the browser re-renders it. No server contact to get fresh HTML is required</a:t>
            </a:r>
          </a:p>
          <a:p>
            <a:pPr marL="0" indent="0">
              <a:buFont typeface="Arial" pitchFamily="34" charset="0"/>
              <a:buNone/>
            </a:pPr>
            <a:endParaRPr lang="en-NZ" dirty="0" smtClean="0"/>
          </a:p>
        </p:txBody>
      </p:sp>
      <p:sp>
        <p:nvSpPr>
          <p:cNvPr id="4" name="Slide Number Placeholder 3"/>
          <p:cNvSpPr>
            <a:spLocks noGrp="1"/>
          </p:cNvSpPr>
          <p:nvPr>
            <p:ph type="sldNum" sz="quarter" idx="10"/>
          </p:nvPr>
        </p:nvSpPr>
        <p:spPr/>
        <p:txBody>
          <a:bodyPr/>
          <a:lstStyle/>
          <a:p>
            <a:fld id="{36140335-6261-4D17-B74F-AB4A9A01B6E2}" type="slidenum">
              <a:rPr lang="en-NZ" smtClean="0"/>
              <a:t>11</a:t>
            </a:fld>
            <a:endParaRPr lang="en-NZ"/>
          </a:p>
        </p:txBody>
      </p:sp>
    </p:spTree>
    <p:extLst>
      <p:ext uri="{BB962C8B-B14F-4D97-AF65-F5344CB8AC3E}">
        <p14:creationId xmlns:p14="http://schemas.microsoft.com/office/powerpoint/2010/main" val="1802360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12</a:t>
            </a:fld>
            <a:endParaRPr lang="en-US"/>
          </a:p>
        </p:txBody>
      </p:sp>
    </p:spTree>
    <p:extLst>
      <p:ext uri="{BB962C8B-B14F-4D97-AF65-F5344CB8AC3E}">
        <p14:creationId xmlns:p14="http://schemas.microsoft.com/office/powerpoint/2010/main" val="16035009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14</a:t>
            </a:fld>
            <a:endParaRPr lang="en-US"/>
          </a:p>
        </p:txBody>
      </p:sp>
    </p:spTree>
    <p:extLst>
      <p:ext uri="{BB962C8B-B14F-4D97-AF65-F5344CB8AC3E}">
        <p14:creationId xmlns:p14="http://schemas.microsoft.com/office/powerpoint/2010/main" val="29846346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Examples of common tasks</a:t>
            </a:r>
          </a:p>
          <a:p>
            <a:endParaRPr lang="en-US" dirty="0" smtClean="0"/>
          </a:p>
          <a:p>
            <a:endParaRPr lang="en-US" dirty="0" smtClean="0"/>
          </a:p>
          <a:p>
            <a:r>
              <a:rPr lang="en-US" dirty="0" smtClean="0"/>
              <a:t>Getting the text of the span under the div with id "</a:t>
            </a:r>
            <a:r>
              <a:rPr lang="en-US" dirty="0" err="1" smtClean="0"/>
              <a:t>firstHeading</a:t>
            </a:r>
            <a:r>
              <a:rPr lang="en-US" dirty="0" smtClean="0"/>
              <a:t>": </a:t>
            </a:r>
          </a:p>
          <a:p>
            <a:pPr lvl="1"/>
            <a:r>
              <a:rPr lang="en-US" dirty="0" smtClean="0"/>
              <a:t>//h1[@id="</a:t>
            </a:r>
            <a:r>
              <a:rPr lang="en-US" dirty="0" err="1" smtClean="0"/>
              <a:t>firstHeading</a:t>
            </a:r>
            <a:r>
              <a:rPr lang="en-US" dirty="0" smtClean="0"/>
              <a:t>"]/span/text() </a:t>
            </a:r>
          </a:p>
          <a:p>
            <a:r>
              <a:rPr lang="en-US" dirty="0" smtClean="0"/>
              <a:t>Getting the URLs of links in an unordered list (</a:t>
            </a:r>
            <a:r>
              <a:rPr lang="en-US" dirty="0" err="1" smtClean="0"/>
              <a:t>ul</a:t>
            </a:r>
            <a:r>
              <a:rPr lang="en-US" dirty="0" smtClean="0"/>
              <a:t>) inside a div with id "toc": </a:t>
            </a:r>
          </a:p>
          <a:p>
            <a:pPr lvl="1"/>
            <a:r>
              <a:rPr lang="en-US" dirty="0" smtClean="0"/>
              <a:t>//div[@id="toc"]/</a:t>
            </a:r>
            <a:r>
              <a:rPr lang="en-US" dirty="0" err="1" smtClean="0"/>
              <a:t>ul</a:t>
            </a:r>
            <a:r>
              <a:rPr lang="en-US" dirty="0" smtClean="0"/>
              <a:t>//a/@</a:t>
            </a:r>
            <a:r>
              <a:rPr lang="en-US" dirty="0" err="1" smtClean="0"/>
              <a:t>href</a:t>
            </a:r>
            <a:r>
              <a:rPr lang="en-US" dirty="0" smtClean="0"/>
              <a:t> </a:t>
            </a:r>
          </a:p>
          <a:p>
            <a:r>
              <a:rPr lang="en-US" dirty="0" smtClean="0"/>
              <a:t>Getting the text anywhere inside a header element (h1) inside any element with a class attribute containing "</a:t>
            </a:r>
            <a:r>
              <a:rPr lang="en-US" dirty="0" err="1" smtClean="0"/>
              <a:t>ltr</a:t>
            </a:r>
            <a:r>
              <a:rPr lang="en-US" dirty="0" smtClean="0"/>
              <a:t>" and a class attribute containing "skin-vector". The two strings may be in the same class or different ones. </a:t>
            </a:r>
          </a:p>
          <a:p>
            <a:pPr lvl="1"/>
            <a:r>
              <a:rPr lang="en-US" dirty="0" smtClean="0"/>
              <a:t>//*[contains(@class,"</a:t>
            </a:r>
            <a:r>
              <a:rPr lang="en-US" dirty="0" err="1" smtClean="0"/>
              <a:t>ltr</a:t>
            </a:r>
            <a:r>
              <a:rPr lang="en-US" dirty="0" smtClean="0"/>
              <a:t>") and contains(@</a:t>
            </a:r>
            <a:r>
              <a:rPr lang="en-US" dirty="0" err="1" smtClean="0"/>
              <a:t>class,"skin</a:t>
            </a:r>
            <a:r>
              <a:rPr lang="en-US" dirty="0" smtClean="0"/>
              <a:t>-vector")]// h1//text() </a:t>
            </a:r>
          </a:p>
          <a:p>
            <a:endParaRPr lang="en-US" dirty="0" smtClean="0"/>
          </a:p>
          <a:p>
            <a:r>
              <a:rPr lang="en-US" dirty="0" smtClean="0"/>
              <a:t>To select the URL for the first image in the table that has a class attribute with value "</a:t>
            </a:r>
            <a:r>
              <a:rPr lang="en-US" dirty="0" err="1" smtClean="0"/>
              <a:t>infobox</a:t>
            </a:r>
            <a:r>
              <a:rPr lang="en-US" dirty="0" smtClean="0"/>
              <a:t>", use the following: </a:t>
            </a:r>
          </a:p>
          <a:p>
            <a:pPr lvl="1"/>
            <a:r>
              <a:rPr lang="en-US" dirty="0" smtClean="0"/>
              <a:t>//table[@class="</a:t>
            </a:r>
            <a:r>
              <a:rPr lang="en-US" dirty="0" err="1" smtClean="0"/>
              <a:t>infobox</a:t>
            </a:r>
            <a:r>
              <a:rPr lang="en-US" dirty="0" smtClean="0"/>
              <a:t>"]//</a:t>
            </a:r>
            <a:r>
              <a:rPr lang="en-US" dirty="0" err="1" smtClean="0"/>
              <a:t>img</a:t>
            </a:r>
            <a:r>
              <a:rPr lang="en-US" dirty="0" smtClean="0"/>
              <a:t>[1]/@</a:t>
            </a:r>
            <a:r>
              <a:rPr lang="en-US" dirty="0" err="1" smtClean="0"/>
              <a:t>src</a:t>
            </a:r>
            <a:r>
              <a:rPr lang="en-US" dirty="0" smtClean="0"/>
              <a:t> </a:t>
            </a:r>
          </a:p>
          <a:p>
            <a:r>
              <a:rPr lang="en-US" dirty="0" smtClean="0"/>
              <a:t>To select all the URLs of the links under the div with a class attribute that starts with "</a:t>
            </a:r>
            <a:r>
              <a:rPr lang="en-US" dirty="0" err="1" smtClean="0"/>
              <a:t>reflist</a:t>
            </a:r>
            <a:r>
              <a:rPr lang="en-US" dirty="0" smtClean="0"/>
              <a:t>": </a:t>
            </a:r>
          </a:p>
          <a:p>
            <a:pPr lvl="1"/>
            <a:r>
              <a:rPr lang="en-US" dirty="0" smtClean="0"/>
              <a:t>//div[starts-with(@class,"</a:t>
            </a:r>
            <a:r>
              <a:rPr lang="en-US" dirty="0" err="1" smtClean="0"/>
              <a:t>reflist</a:t>
            </a:r>
            <a:r>
              <a:rPr lang="en-US" dirty="0" smtClean="0"/>
              <a:t>")]//a/@</a:t>
            </a:r>
            <a:r>
              <a:rPr lang="en-US" dirty="0" err="1" smtClean="0"/>
              <a:t>href</a:t>
            </a:r>
            <a:r>
              <a:rPr lang="en-US" dirty="0" smtClean="0"/>
              <a:t> </a:t>
            </a:r>
          </a:p>
          <a:p>
            <a:r>
              <a:rPr lang="en-US" dirty="0" smtClean="0"/>
              <a:t>To select all the URLs of links under the div element following an element whose child element contains the text "References": </a:t>
            </a:r>
          </a:p>
          <a:p>
            <a:pPr lvl="1"/>
            <a:r>
              <a:rPr lang="en-US" dirty="0" smtClean="0"/>
              <a:t>//*[text()="References"]/../following-sibling::div//a</a:t>
            </a:r>
          </a:p>
          <a:p>
            <a:endParaRPr lang="en-US" dirty="0" smtClean="0"/>
          </a:p>
          <a:p>
            <a:r>
              <a:rPr lang="en-US" dirty="0" smtClean="0"/>
              <a:t>To select the URL for the first image in the table that has a class attribute with value "</a:t>
            </a:r>
            <a:r>
              <a:rPr lang="en-US" dirty="0" err="1" smtClean="0"/>
              <a:t>infobox</a:t>
            </a:r>
            <a:r>
              <a:rPr lang="en-US" dirty="0" smtClean="0"/>
              <a:t>", use the following: </a:t>
            </a:r>
          </a:p>
          <a:p>
            <a:r>
              <a:rPr lang="en-US" dirty="0" smtClean="0"/>
              <a:t>//table[@class="</a:t>
            </a:r>
            <a:r>
              <a:rPr lang="en-US" dirty="0" err="1" smtClean="0"/>
              <a:t>infobox</a:t>
            </a:r>
            <a:r>
              <a:rPr lang="en-US" dirty="0" smtClean="0"/>
              <a:t>"]//</a:t>
            </a:r>
            <a:r>
              <a:rPr lang="en-US" dirty="0" err="1" smtClean="0"/>
              <a:t>img</a:t>
            </a:r>
            <a:r>
              <a:rPr lang="en-US" dirty="0" smtClean="0"/>
              <a:t>[1]/@</a:t>
            </a:r>
            <a:r>
              <a:rPr lang="en-US" dirty="0" err="1" smtClean="0"/>
              <a:t>src</a:t>
            </a:r>
            <a:r>
              <a:rPr lang="en-US" dirty="0" smtClean="0"/>
              <a:t> </a:t>
            </a:r>
          </a:p>
          <a:p>
            <a:r>
              <a:rPr lang="en-US" dirty="0" smtClean="0"/>
              <a:t>To select all the URLs of the links under the div with a class attribute that starts with "</a:t>
            </a:r>
            <a:r>
              <a:rPr lang="en-US" dirty="0" err="1" smtClean="0"/>
              <a:t>reflist</a:t>
            </a:r>
            <a:r>
              <a:rPr lang="en-US" dirty="0" smtClean="0"/>
              <a:t>": </a:t>
            </a:r>
          </a:p>
          <a:p>
            <a:endParaRPr lang="en-US" dirty="0" smtClean="0"/>
          </a:p>
          <a:p>
            <a:r>
              <a:rPr lang="en-US" dirty="0" smtClean="0"/>
              <a:t>//div[starts-with(@class,"</a:t>
            </a:r>
            <a:r>
              <a:rPr lang="en-US" dirty="0" err="1" smtClean="0"/>
              <a:t>reflist</a:t>
            </a:r>
            <a:r>
              <a:rPr lang="en-US" dirty="0" smtClean="0"/>
              <a:t>")]//a/@</a:t>
            </a:r>
            <a:r>
              <a:rPr lang="en-US" dirty="0" err="1" smtClean="0"/>
              <a:t>href</a:t>
            </a:r>
            <a:r>
              <a:rPr lang="en-US" dirty="0" smtClean="0"/>
              <a:t> </a:t>
            </a:r>
          </a:p>
          <a:p>
            <a:r>
              <a:rPr lang="en-US" dirty="0" smtClean="0"/>
              <a:t>To select all the URLs of links under the div element following an element whose child element contains the text "References": </a:t>
            </a:r>
          </a:p>
          <a:p>
            <a:pPr lvl="1"/>
            <a:r>
              <a:rPr lang="en-US" dirty="0" smtClean="0"/>
              <a:t>//*[text()="References"]/../following-sibling::div//a</a:t>
            </a:r>
          </a:p>
          <a:p>
            <a:endParaRPr lang="en-US" dirty="0" smtClean="0"/>
          </a:p>
          <a:p>
            <a:r>
              <a:rPr lang="en-US" dirty="0" smtClean="0"/>
              <a:t>To get the URLs for every image on the page: </a:t>
            </a:r>
          </a:p>
          <a:p>
            <a:pPr lvl="1"/>
            <a:r>
              <a:rPr lang="en-US" dirty="0" smtClean="0"/>
              <a:t>//</a:t>
            </a:r>
            <a:r>
              <a:rPr lang="en-US" dirty="0" err="1" smtClean="0"/>
              <a:t>img</a:t>
            </a:r>
            <a:r>
              <a:rPr lang="en-US" dirty="0" smtClean="0"/>
              <a:t>/@</a:t>
            </a:r>
            <a:r>
              <a:rPr lang="en-US" dirty="0" err="1" smtClean="0"/>
              <a:t>src</a:t>
            </a:r>
            <a:r>
              <a:rPr lang="en-US" dirty="0" smtClean="0"/>
              <a:t>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664836F-2D48-426B-931F-CB82B1D3FCCB}" type="slidenum">
              <a:rPr lang="en-US" smtClean="0"/>
              <a:t>16</a:t>
            </a:fld>
            <a:endParaRPr lang="en-US"/>
          </a:p>
        </p:txBody>
      </p:sp>
    </p:spTree>
    <p:extLst>
      <p:ext uri="{BB962C8B-B14F-4D97-AF65-F5344CB8AC3E}">
        <p14:creationId xmlns:p14="http://schemas.microsoft.com/office/powerpoint/2010/main" val="1229389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2" name="Title 1"/>
          <p:cNvSpPr>
            <a:spLocks noGrp="1"/>
          </p:cNvSpPr>
          <p:nvPr>
            <p:ph type="ctrTitle"/>
          </p:nvPr>
        </p:nvSpPr>
        <p:spPr>
          <a:xfrm>
            <a:off x="432617" y="1391463"/>
            <a:ext cx="8232322" cy="1469997"/>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62579" y="646044"/>
            <a:ext cx="6962853" cy="397565"/>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443402" y="2695365"/>
            <a:ext cx="8221538" cy="3914157"/>
          </a:xfrm>
          <a:prstGeom prst="rect">
            <a:avLst/>
          </a:prstGeom>
        </p:spPr>
        <p:txBody>
          <a:bodyPr vert="horz" lIns="0" tIns="32914" rIns="65828" bIns="32914"/>
          <a:lstStyle>
            <a:lvl1pPr marL="0" indent="0">
              <a:spcBef>
                <a:spcPts val="720"/>
              </a:spcBef>
              <a:buFont typeface="Arial"/>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BD34588A-CBAF-924B-A77D-DE72B91A9204}" type="slidenum">
              <a:rPr lang="en-US"/>
              <a:pPr>
                <a:defRPr/>
              </a:pPr>
              <a:t>‹#›</a:t>
            </a:fld>
            <a:endParaRPr lang="en-US" dirty="0"/>
          </a:p>
        </p:txBody>
      </p:sp>
    </p:spTree>
    <p:extLst>
      <p:ext uri="{BB962C8B-B14F-4D97-AF65-F5344CB8AC3E}">
        <p14:creationId xmlns:p14="http://schemas.microsoft.com/office/powerpoint/2010/main" val="2659928385"/>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Slide">
    <p:spTree>
      <p:nvGrpSpPr>
        <p:cNvPr id="1" name=""/>
        <p:cNvGrpSpPr/>
        <p:nvPr/>
      </p:nvGrpSpPr>
      <p:grpSpPr>
        <a:xfrm>
          <a:off x="0" y="0"/>
          <a:ext cx="0" cy="0"/>
          <a:chOff x="0" y="0"/>
          <a:chExt cx="0" cy="0"/>
        </a:xfrm>
      </p:grpSpPr>
      <p:sp>
        <p:nvSpPr>
          <p:cNvPr id="2" name="Title 1"/>
          <p:cNvSpPr>
            <a:spLocks noGrp="1"/>
          </p:cNvSpPr>
          <p:nvPr>
            <p:ph type="title"/>
          </p:nvPr>
        </p:nvSpPr>
        <p:spPr>
          <a:xfrm>
            <a:off x="340247" y="1455579"/>
            <a:ext cx="8228707" cy="3364900"/>
          </a:xfrm>
          <a:prstGeom prst="rect">
            <a:avLst/>
          </a:prstGeom>
        </p:spPr>
        <p:txBody>
          <a:bodyPr vert="horz" lIns="65828" tIns="32914" rIns="65828" bIns="32914"/>
          <a:lstStyle>
            <a:lvl1pPr>
              <a:lnSpc>
                <a:spcPct val="70000"/>
              </a:lnSpc>
              <a:defRPr sz="8800" b="1" cap="all" spc="-200"/>
            </a:lvl1pPr>
          </a:lstStyle>
          <a:p>
            <a:r>
              <a:rPr lang="en-US" smtClean="0"/>
              <a:t>Click to edit Master title style</a:t>
            </a:r>
            <a:endParaRPr lang="en-US" dirty="0"/>
          </a:p>
        </p:txBody>
      </p:sp>
      <p:sp>
        <p:nvSpPr>
          <p:cNvPr id="3" name="Content Placeholder 2"/>
          <p:cNvSpPr>
            <a:spLocks noGrp="1"/>
          </p:cNvSpPr>
          <p:nvPr>
            <p:ph idx="1"/>
          </p:nvPr>
        </p:nvSpPr>
        <p:spPr>
          <a:xfrm>
            <a:off x="457647" y="4323522"/>
            <a:ext cx="8228707" cy="2339671"/>
          </a:xfrm>
          <a:prstGeom prst="rect">
            <a:avLst/>
          </a:prstGeom>
        </p:spPr>
        <p:txBody>
          <a:bodyPr vert="horz" lIns="65828" tIns="32914" rIns="65828" bIns="32914" anchor="b"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1"/>
          </p:nvPr>
        </p:nvSpPr>
        <p:spPr>
          <a:xfrm>
            <a:off x="362579" y="646044"/>
            <a:ext cx="6251036" cy="397565"/>
          </a:xfrm>
          <a:prstGeom prst="rect">
            <a:avLst/>
          </a:prstGeom>
        </p:spPr>
        <p:txBody>
          <a:bodyPr vert="horz"/>
          <a:lstStyle>
            <a:lvl1pPr>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Slide Number Placeholder 3"/>
          <p:cNvSpPr>
            <a:spLocks noGrp="1"/>
          </p:cNvSpPr>
          <p:nvPr>
            <p:ph type="sldNum" sz="quarter" idx="12"/>
          </p:nvPr>
        </p:nvSpPr>
        <p:spPr>
          <a:xfrm>
            <a:off x="8069604" y="598419"/>
            <a:ext cx="626344" cy="445190"/>
          </a:xfrm>
          <a:prstGeom prst="rect">
            <a:avLst/>
          </a:prstGeom>
        </p:spPr>
        <p:txBody>
          <a:bodyPr rIns="0"/>
          <a:lstStyle>
            <a:lvl1pPr algn="r">
              <a:defRPr sz="2300" b="1">
                <a:solidFill>
                  <a:schemeClr val="tx1"/>
                </a:solidFill>
                <a:latin typeface="+mj-lt"/>
              </a:defRPr>
            </a:lvl1pPr>
          </a:lstStyle>
          <a:p>
            <a:pPr>
              <a:defRPr/>
            </a:pPr>
            <a:fld id="{7D2F14C5-AF8B-6B42-A67C-58A084EA75B8}" type="slidenum">
              <a:rPr lang="en-US"/>
              <a:pPr>
                <a:defRPr/>
              </a:pPr>
              <a:t>‹#›</a:t>
            </a:fld>
            <a:endParaRPr lang="en-US" dirty="0"/>
          </a:p>
        </p:txBody>
      </p:sp>
    </p:spTree>
    <p:extLst>
      <p:ext uri="{BB962C8B-B14F-4D97-AF65-F5344CB8AC3E}">
        <p14:creationId xmlns:p14="http://schemas.microsoft.com/office/powerpoint/2010/main" val="119513830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3/16/2019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3/16/2019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3/16/2019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 id="2147483663"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example.com/" TargetMode="Externa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hyperlink" Target="http://plasmasturm.org/log/xpath101/" TargetMode="External"/><Relationship Id="rId4" Type="http://schemas.openxmlformats.org/officeDocument/2006/relationships/hyperlink" Target="https://doc.scrapy.org/en/xpath-tutorial/topics/xpath-tutorial.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hyperlink" Target="https://www.gumtree.com/p/property-to-rent/beautiful-2-bedroom-flat-off-finchley-road/1284181064" TargetMode="External"/><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www.gumtree.com/p/property-to-rent/beautiful-2-bedroom-flat-off-finchley-road/1284181064"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hyperlink" Target="https://www.gumtree.com/p/property-to-rent/beautiful-2-bedroom-flat-off-finchley-road/1284181064" TargetMode="External"/><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gumtree.co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7.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4" Type="http://schemas.openxmlformats.org/officeDocument/2006/relationships/hyperlink" Target="http://www.gumtree.com/flats-houses/london"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craping.pro/res/xpath-cheat/xpath_css_dom_recipes.pdf" TargetMode="External"/><Relationship Id="rId2" Type="http://schemas.openxmlformats.org/officeDocument/2006/relationships/hyperlink" Target="https://devhints.io/xpath" TargetMode="External"/><Relationship Id="rId1" Type="http://schemas.openxmlformats.org/officeDocument/2006/relationships/slideLayout" Target="../slideLayouts/slideLayout2.xml"/><Relationship Id="rId6" Type="http://schemas.openxmlformats.org/officeDocument/2006/relationships/hyperlink" Target="http://plasmasturm.org/log/xpath101/" TargetMode="External"/><Relationship Id="rId5" Type="http://schemas.openxmlformats.org/officeDocument/2006/relationships/hyperlink" Target="https://data-lessons.github.io/library-webscraping/xpath/" TargetMode="External"/><Relationship Id="rId4" Type="http://schemas.openxmlformats.org/officeDocument/2006/relationships/hyperlink" Target="http://scraping.pro/res/xpath-cheat/xpath_css_dom_ref.pdf"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www.google.com/finance?cid=22144"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hyperlink" Target="https://scrapy.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ctrTitle"/>
          </p:nvPr>
        </p:nvSpPr>
        <p:spPr>
          <a:xfrm>
            <a:off x="685800" y="2286000"/>
            <a:ext cx="7772400" cy="1143000"/>
          </a:xfrm>
        </p:spPr>
        <p:txBody>
          <a:bodyPr>
            <a:normAutofit fontScale="90000"/>
          </a:bodyPr>
          <a:lstStyle/>
          <a:p>
            <a:r>
              <a:rPr lang="en-US" altLang="en-US" dirty="0"/>
              <a:t>Getting Data from </a:t>
            </a:r>
            <a:r>
              <a:rPr lang="en-US" altLang="en-US"/>
              <a:t>the </a:t>
            </a:r>
            <a:r>
              <a:rPr lang="en-US" altLang="en-US" smtClean="0"/>
              <a:t>Web: </a:t>
            </a:r>
            <a:r>
              <a:rPr lang="en-US" altLang="en-US" dirty="0" smtClean="0"/>
              <a:t/>
            </a:r>
            <a:br>
              <a:rPr lang="en-US" altLang="en-US" dirty="0" smtClean="0"/>
            </a:br>
            <a:r>
              <a:rPr lang="en-US" altLang="en-US" dirty="0" smtClean="0"/>
              <a:t>Scraping the web</a:t>
            </a:r>
            <a:endParaRPr lang="en-US" altLang="en-US" sz="1400" dirty="0" smtClean="0">
              <a:solidFill>
                <a:schemeClr val="tx1"/>
              </a:solidFill>
              <a:latin typeface="Times" charset="0"/>
            </a:endParaRPr>
          </a:p>
        </p:txBody>
      </p:sp>
    </p:spTree>
    <p:extLst>
      <p:ext uri="{BB962C8B-B14F-4D97-AF65-F5344CB8AC3E}">
        <p14:creationId xmlns:p14="http://schemas.microsoft.com/office/powerpoint/2010/main" val="39292434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68224"/>
            <a:ext cx="3505200" cy="1143000"/>
          </a:xfrm>
        </p:spPr>
        <p:txBody>
          <a:bodyPr>
            <a:normAutofit/>
          </a:bodyPr>
          <a:lstStyle/>
          <a:p>
            <a:r>
              <a:rPr lang="en-NZ" sz="3200" dirty="0"/>
              <a:t>Review of web technologies</a:t>
            </a:r>
            <a:endParaRPr lang="en-US" sz="3200" dirty="0"/>
          </a:p>
        </p:txBody>
      </p:sp>
      <p:sp>
        <p:nvSpPr>
          <p:cNvPr id="3" name="Content Placeholder 2"/>
          <p:cNvSpPr>
            <a:spLocks noGrp="1"/>
          </p:cNvSpPr>
          <p:nvPr>
            <p:ph idx="1"/>
          </p:nvPr>
        </p:nvSpPr>
        <p:spPr>
          <a:xfrm>
            <a:off x="0" y="1600200"/>
            <a:ext cx="4343400" cy="5202218"/>
          </a:xfrm>
        </p:spPr>
        <p:txBody>
          <a:bodyPr>
            <a:normAutofit fontScale="62500" lnSpcReduction="20000"/>
          </a:bodyPr>
          <a:lstStyle/>
          <a:p>
            <a:r>
              <a:rPr lang="en-NZ" dirty="0" smtClean="0"/>
              <a:t>URLs</a:t>
            </a:r>
          </a:p>
          <a:p>
            <a:pPr lvl="1"/>
            <a:r>
              <a:rPr lang="en-US" dirty="0"/>
              <a:t>It consists of two required components: </a:t>
            </a:r>
          </a:p>
          <a:p>
            <a:pPr lvl="2"/>
            <a:r>
              <a:rPr lang="en-US" dirty="0"/>
              <a:t>the protocol used to connect</a:t>
            </a:r>
          </a:p>
          <a:p>
            <a:pPr lvl="2"/>
            <a:r>
              <a:rPr lang="en-US" dirty="0"/>
              <a:t>the domain (or IP address) to connect to</a:t>
            </a:r>
          </a:p>
          <a:p>
            <a:pPr lvl="1"/>
            <a:r>
              <a:rPr lang="en-NZ" dirty="0"/>
              <a:t>An optional components:</a:t>
            </a:r>
          </a:p>
          <a:p>
            <a:pPr lvl="2"/>
            <a:r>
              <a:rPr lang="en-NZ" dirty="0"/>
              <a:t>Port: </a:t>
            </a:r>
          </a:p>
          <a:p>
            <a:pPr lvl="2"/>
            <a:r>
              <a:rPr lang="en-NZ" dirty="0"/>
              <a:t>Path</a:t>
            </a:r>
          </a:p>
          <a:p>
            <a:pPr lvl="2"/>
            <a:r>
              <a:rPr lang="en-NZ" dirty="0"/>
              <a:t>Query string</a:t>
            </a:r>
          </a:p>
          <a:p>
            <a:pPr lvl="2"/>
            <a:r>
              <a:rPr lang="en-NZ" dirty="0"/>
              <a:t>Fragment</a:t>
            </a:r>
          </a:p>
          <a:p>
            <a:pPr lvl="1"/>
            <a:endParaRPr lang="en-NZ" dirty="0" smtClean="0"/>
          </a:p>
          <a:p>
            <a:r>
              <a:rPr lang="en-NZ" dirty="0" smtClean="0"/>
              <a:t>HTTP </a:t>
            </a:r>
            <a:r>
              <a:rPr lang="en-NZ" dirty="0"/>
              <a:t>request </a:t>
            </a:r>
            <a:r>
              <a:rPr lang="en-NZ" dirty="0" smtClean="0"/>
              <a:t>methods</a:t>
            </a:r>
          </a:p>
          <a:p>
            <a:r>
              <a:rPr lang="en-NZ" dirty="0" smtClean="0"/>
              <a:t>Headers are sent in the request from the client</a:t>
            </a:r>
          </a:p>
          <a:p>
            <a:r>
              <a:rPr lang="en-NZ" dirty="0"/>
              <a:t>HTTP response codes</a:t>
            </a:r>
            <a:endParaRPr lang="en-US" dirty="0"/>
          </a:p>
          <a:p>
            <a:r>
              <a:rPr lang="en-NZ" dirty="0" smtClean="0"/>
              <a:t>Headers are received in the response from the server</a:t>
            </a:r>
          </a:p>
          <a:p>
            <a:r>
              <a:rPr lang="en-NZ" dirty="0" smtClean="0"/>
              <a:t>Headers encode the parameters for the HTTP transaction</a:t>
            </a:r>
          </a:p>
        </p:txBody>
      </p:sp>
      <p:pic>
        <p:nvPicPr>
          <p:cNvPr id="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5756"/>
          <a:stretch/>
        </p:blipFill>
        <p:spPr bwMode="auto">
          <a:xfrm>
            <a:off x="4942148" y="3105194"/>
            <a:ext cx="4140892" cy="36972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8600" y="2438400"/>
            <a:ext cx="5044440" cy="6667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86400" y="152400"/>
            <a:ext cx="2683914" cy="20762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200642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you saw in the JavaScript, the Browser, and the DOM tutorial, your DOM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5400" y="1282898"/>
            <a:ext cx="3927761" cy="2819399"/>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228600" y="1143000"/>
            <a:ext cx="6400800" cy="1200329"/>
          </a:xfrm>
          <a:prstGeom prst="rect">
            <a:avLst/>
          </a:prstGeom>
        </p:spPr>
        <p:txBody>
          <a:bodyPr wrap="square">
            <a:spAutoFit/>
          </a:bodyPr>
          <a:lstStyle/>
          <a:p>
            <a:r>
              <a:rPr lang="en-US" dirty="0"/>
              <a:t>Every browser has its own, complex internal data structures with the aid of </a:t>
            </a:r>
            <a:r>
              <a:rPr lang="en-US" dirty="0" smtClean="0"/>
              <a:t>which it </a:t>
            </a:r>
            <a:r>
              <a:rPr lang="en-US" dirty="0"/>
              <a:t>renders web pages. The DOM representation is cross-platform and </a:t>
            </a:r>
            <a:r>
              <a:rPr lang="en-US" dirty="0" err="1"/>
              <a:t>languageindependent</a:t>
            </a:r>
            <a:r>
              <a:rPr lang="en-US" dirty="0"/>
              <a:t>,</a:t>
            </a:r>
          </a:p>
          <a:p>
            <a:r>
              <a:rPr lang="en-US" dirty="0"/>
              <a:t>and is supported by most browsers.</a:t>
            </a:r>
          </a:p>
        </p:txBody>
      </p:sp>
      <p:sp>
        <p:nvSpPr>
          <p:cNvPr id="18" name="Title 1"/>
          <p:cNvSpPr txBox="1">
            <a:spLocks/>
          </p:cNvSpPr>
          <p:nvPr/>
        </p:nvSpPr>
        <p:spPr>
          <a:xfrm>
            <a:off x="457200" y="76200"/>
            <a:ext cx="8229600"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NZ" sz="2400" smtClean="0"/>
              <a:t>The HTTP response body, usually HTML, is represented by the browser with a data structure known as: The DOM</a:t>
            </a:r>
            <a:endParaRPr lang="en-NZ" sz="2400" dirty="0"/>
          </a:p>
        </p:txBody>
      </p:sp>
      <p:pic>
        <p:nvPicPr>
          <p:cNvPr id="19" name="Picture 18"/>
          <p:cNvPicPr>
            <a:picLocks noChangeAspect="1"/>
          </p:cNvPicPr>
          <p:nvPr/>
        </p:nvPicPr>
        <p:blipFill>
          <a:blip r:embed="rId4"/>
          <a:stretch>
            <a:fillRect/>
          </a:stretch>
        </p:blipFill>
        <p:spPr>
          <a:xfrm>
            <a:off x="547389" y="2317968"/>
            <a:ext cx="3491211" cy="2209010"/>
          </a:xfrm>
          <a:prstGeom prst="rect">
            <a:avLst/>
          </a:prstGeom>
        </p:spPr>
      </p:pic>
      <p:pic>
        <p:nvPicPr>
          <p:cNvPr id="5" name="Picture 4"/>
          <p:cNvPicPr>
            <a:picLocks noChangeAspect="1"/>
          </p:cNvPicPr>
          <p:nvPr/>
        </p:nvPicPr>
        <p:blipFill>
          <a:blip r:embed="rId5"/>
          <a:stretch>
            <a:fillRect/>
          </a:stretch>
        </p:blipFill>
        <p:spPr>
          <a:xfrm>
            <a:off x="1600200" y="4344513"/>
            <a:ext cx="7255292" cy="2513487"/>
          </a:xfrm>
          <a:prstGeom prst="rect">
            <a:avLst/>
          </a:prstGeom>
        </p:spPr>
      </p:pic>
    </p:spTree>
    <p:extLst>
      <p:ext uri="{BB962C8B-B14F-4D97-AF65-F5344CB8AC3E}">
        <p14:creationId xmlns:p14="http://schemas.microsoft.com/office/powerpoint/2010/main" val="1368496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377"/>
            <a:ext cx="4114800" cy="661265"/>
          </a:xfrm>
        </p:spPr>
        <p:txBody>
          <a:bodyPr>
            <a:normAutofit fontScale="90000"/>
          </a:bodyPr>
          <a:lstStyle/>
          <a:p>
            <a:r>
              <a:rPr lang="en-US" dirty="0" smtClean="0"/>
              <a:t>The DOM</a:t>
            </a:r>
            <a:endParaRPr lang="en-US" dirty="0"/>
          </a:p>
        </p:txBody>
      </p:sp>
      <p:sp>
        <p:nvSpPr>
          <p:cNvPr id="3" name="Content Placeholder 2"/>
          <p:cNvSpPr>
            <a:spLocks noGrp="1"/>
          </p:cNvSpPr>
          <p:nvPr>
            <p:ph idx="1"/>
          </p:nvPr>
        </p:nvSpPr>
        <p:spPr>
          <a:xfrm>
            <a:off x="76200" y="758819"/>
            <a:ext cx="6019799" cy="2974981"/>
          </a:xfrm>
        </p:spPr>
        <p:txBody>
          <a:bodyPr>
            <a:normAutofit fontScale="47500" lnSpcReduction="20000"/>
          </a:bodyPr>
          <a:lstStyle/>
          <a:p>
            <a:r>
              <a:rPr lang="en-US" dirty="0"/>
              <a:t>To see the </a:t>
            </a:r>
            <a:r>
              <a:rPr lang="en-US" dirty="0" smtClean="0"/>
              <a:t>hierarchical tree </a:t>
            </a:r>
            <a:r>
              <a:rPr lang="en-US" dirty="0"/>
              <a:t>representation of a web page in Chrome, right-click on the </a:t>
            </a:r>
            <a:r>
              <a:rPr lang="en-US" dirty="0" smtClean="0"/>
              <a:t>element you </a:t>
            </a:r>
            <a:r>
              <a:rPr lang="en-US" dirty="0"/>
              <a:t>are interested in, and select Inspect </a:t>
            </a:r>
            <a:r>
              <a:rPr lang="en-US" dirty="0" smtClean="0"/>
              <a:t>Element</a:t>
            </a:r>
          </a:p>
          <a:p>
            <a:r>
              <a:rPr lang="en-US" dirty="0"/>
              <a:t>At this point, you see something that looks very similar to the HTML representation, but it's not exactly the same. It's a tree representation of the HTML code </a:t>
            </a:r>
            <a:endParaRPr lang="en-US" dirty="0" smtClean="0"/>
          </a:p>
          <a:p>
            <a:r>
              <a:rPr lang="en-US" dirty="0"/>
              <a:t>You can click on every element to inspect or manipulate attributes, and such, and see how these changes affect what you see on the screen in real time. </a:t>
            </a:r>
            <a:endParaRPr lang="en-US" dirty="0" smtClean="0"/>
          </a:p>
          <a:p>
            <a:r>
              <a:rPr lang="en-US" dirty="0"/>
              <a:t>On the right, under the </a:t>
            </a:r>
            <a:r>
              <a:rPr lang="en-US" b="1" dirty="0"/>
              <a:t>Properties </a:t>
            </a:r>
            <a:r>
              <a:rPr lang="en-US" dirty="0"/>
              <a:t>tag, you can see the properties of this tree representation, and at the bottom, you can see a breadcrumb-like structure that shows the exact position of your currently selected element in the hierarchy of HTML elements.</a:t>
            </a:r>
          </a:p>
        </p:txBody>
      </p:sp>
      <p:pic>
        <p:nvPicPr>
          <p:cNvPr id="4" name="Picture 3"/>
          <p:cNvPicPr>
            <a:picLocks noChangeAspect="1"/>
          </p:cNvPicPr>
          <p:nvPr/>
        </p:nvPicPr>
        <p:blipFill>
          <a:blip r:embed="rId3"/>
          <a:stretch>
            <a:fillRect/>
          </a:stretch>
        </p:blipFill>
        <p:spPr>
          <a:xfrm>
            <a:off x="6096000" y="1219200"/>
            <a:ext cx="2343675" cy="1931035"/>
          </a:xfrm>
          <a:prstGeom prst="rect">
            <a:avLst/>
          </a:prstGeom>
        </p:spPr>
      </p:pic>
      <p:pic>
        <p:nvPicPr>
          <p:cNvPr id="7" name="Picture 6"/>
          <p:cNvPicPr>
            <a:picLocks noChangeAspect="1"/>
          </p:cNvPicPr>
          <p:nvPr/>
        </p:nvPicPr>
        <p:blipFill>
          <a:blip r:embed="rId4"/>
          <a:stretch>
            <a:fillRect/>
          </a:stretch>
        </p:blipFill>
        <p:spPr>
          <a:xfrm>
            <a:off x="897255" y="3733800"/>
            <a:ext cx="7934325" cy="2841494"/>
          </a:xfrm>
          <a:prstGeom prst="rect">
            <a:avLst/>
          </a:prstGeom>
        </p:spPr>
      </p:pic>
      <p:sp>
        <p:nvSpPr>
          <p:cNvPr id="9" name="Rectangle 8"/>
          <p:cNvSpPr/>
          <p:nvPr/>
        </p:nvSpPr>
        <p:spPr>
          <a:xfrm>
            <a:off x="6234477" y="645888"/>
            <a:ext cx="2066720" cy="646331"/>
          </a:xfrm>
          <a:prstGeom prst="rect">
            <a:avLst/>
          </a:prstGeom>
        </p:spPr>
        <p:txBody>
          <a:bodyPr wrap="none">
            <a:spAutoFit/>
          </a:bodyPr>
          <a:lstStyle/>
          <a:p>
            <a:r>
              <a:rPr lang="en-US" dirty="0">
                <a:hlinkClick r:id="rId5"/>
              </a:rPr>
              <a:t>http://</a:t>
            </a:r>
            <a:r>
              <a:rPr lang="en-US" dirty="0" smtClean="0">
                <a:hlinkClick r:id="rId5"/>
              </a:rPr>
              <a:t>example.com</a:t>
            </a:r>
            <a:endParaRPr lang="en-US" dirty="0" smtClean="0"/>
          </a:p>
          <a:p>
            <a:endParaRPr lang="en-US" dirty="0"/>
          </a:p>
        </p:txBody>
      </p:sp>
      <p:sp>
        <p:nvSpPr>
          <p:cNvPr id="10" name="Rectangle 9"/>
          <p:cNvSpPr/>
          <p:nvPr/>
        </p:nvSpPr>
        <p:spPr>
          <a:xfrm>
            <a:off x="762000" y="6221440"/>
            <a:ext cx="1752600" cy="484160"/>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391537" y="3603494"/>
            <a:ext cx="2575298" cy="3102106"/>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882015" y="4267200"/>
            <a:ext cx="1251585" cy="381000"/>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55504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94796"/>
            <a:ext cx="2743200" cy="411162"/>
          </a:xfrm>
        </p:spPr>
        <p:txBody>
          <a:bodyPr>
            <a:noAutofit/>
          </a:bodyPr>
          <a:lstStyle/>
          <a:p>
            <a:r>
              <a:rPr lang="en-US" sz="4000" dirty="0" smtClean="0"/>
              <a:t>XPath</a:t>
            </a:r>
            <a:endParaRPr lang="en-US" sz="4000" dirty="0"/>
          </a:p>
        </p:txBody>
      </p:sp>
      <p:sp>
        <p:nvSpPr>
          <p:cNvPr id="3" name="Content Placeholder 2"/>
          <p:cNvSpPr>
            <a:spLocks noGrp="1"/>
          </p:cNvSpPr>
          <p:nvPr>
            <p:ph idx="1"/>
          </p:nvPr>
        </p:nvSpPr>
        <p:spPr>
          <a:xfrm>
            <a:off x="7620" y="838200"/>
            <a:ext cx="4038600" cy="5440363"/>
          </a:xfrm>
        </p:spPr>
        <p:txBody>
          <a:bodyPr>
            <a:normAutofit fontScale="47500" lnSpcReduction="20000"/>
          </a:bodyPr>
          <a:lstStyle/>
          <a:p>
            <a:r>
              <a:rPr lang="en-US" dirty="0" err="1" smtClean="0"/>
              <a:t>Xpath</a:t>
            </a:r>
            <a:r>
              <a:rPr lang="en-US" dirty="0" smtClean="0"/>
              <a:t> is a language to navigate tree data structures</a:t>
            </a:r>
          </a:p>
          <a:p>
            <a:r>
              <a:rPr lang="en-US" dirty="0" smtClean="0"/>
              <a:t>You can select and extract elements, attributes, and text from HTML documents with </a:t>
            </a:r>
            <a:r>
              <a:rPr lang="en-US" dirty="0" err="1" smtClean="0"/>
              <a:t>Xpath</a:t>
            </a:r>
            <a:endParaRPr lang="en-US" dirty="0" smtClean="0"/>
          </a:p>
          <a:p>
            <a:pPr lvl="1"/>
            <a:r>
              <a:rPr lang="en-US" dirty="0" smtClean="0"/>
              <a:t>More expressive than CSS</a:t>
            </a:r>
          </a:p>
          <a:p>
            <a:pPr algn="just"/>
            <a:r>
              <a:rPr lang="en-US" dirty="0"/>
              <a:t>/ syntax allows you to specify a route</a:t>
            </a:r>
          </a:p>
          <a:p>
            <a:pPr algn="just"/>
            <a:r>
              <a:rPr lang="en-US" dirty="0"/>
              <a:t>//syntax allows you to get elements of a particular type no matter where they are in the </a:t>
            </a:r>
            <a:r>
              <a:rPr lang="en-US" dirty="0" smtClean="0"/>
              <a:t>hierarchy</a:t>
            </a:r>
          </a:p>
          <a:p>
            <a:r>
              <a:rPr lang="en-US" dirty="0"/>
              <a:t>You will find it very useful to select elements that have a specific attribute, such as @class, or that have a specific value as an attribute. </a:t>
            </a:r>
          </a:p>
          <a:p>
            <a:pPr lvl="1"/>
            <a:r>
              <a:rPr lang="en-US" dirty="0" smtClean="0"/>
              <a:t>//</a:t>
            </a:r>
            <a:r>
              <a:rPr lang="en-US" dirty="0"/>
              <a:t>a[@</a:t>
            </a:r>
            <a:r>
              <a:rPr lang="en-US" dirty="0" err="1"/>
              <a:t>href</a:t>
            </a:r>
            <a:r>
              <a:rPr lang="en-US" dirty="0"/>
              <a:t>] selects </a:t>
            </a:r>
            <a:r>
              <a:rPr lang="en-US" dirty="0" smtClean="0"/>
              <a:t>all links </a:t>
            </a:r>
            <a:r>
              <a:rPr lang="en-US" dirty="0"/>
              <a:t>that contains </a:t>
            </a:r>
            <a:r>
              <a:rPr lang="en-US" dirty="0" err="1"/>
              <a:t>href</a:t>
            </a:r>
            <a:r>
              <a:rPr lang="en-US" dirty="0"/>
              <a:t> </a:t>
            </a:r>
            <a:r>
              <a:rPr lang="en-US" dirty="0" smtClean="0"/>
              <a:t>attribute</a:t>
            </a:r>
          </a:p>
          <a:p>
            <a:pPr lvl="1"/>
            <a:r>
              <a:rPr lang="en-US" dirty="0" smtClean="0"/>
              <a:t>//</a:t>
            </a:r>
            <a:r>
              <a:rPr lang="en-US" dirty="0"/>
              <a:t>a[@</a:t>
            </a:r>
            <a:r>
              <a:rPr lang="en-US" dirty="0" err="1"/>
              <a:t>href</a:t>
            </a:r>
            <a:r>
              <a:rPr lang="en-US" dirty="0"/>
              <a:t>="http://www.iana.org/domains/example"] selects </a:t>
            </a:r>
            <a:r>
              <a:rPr lang="en-US" dirty="0" smtClean="0"/>
              <a:t>links </a:t>
            </a:r>
            <a:r>
              <a:rPr lang="en-US" dirty="0"/>
              <a:t>that have an attribute </a:t>
            </a:r>
            <a:r>
              <a:rPr lang="en-US" dirty="0" err="1"/>
              <a:t>href</a:t>
            </a:r>
            <a:r>
              <a:rPr lang="en-US" dirty="0"/>
              <a:t> with the specified value. </a:t>
            </a:r>
          </a:p>
          <a:p>
            <a:pPr algn="just"/>
            <a:r>
              <a:rPr lang="en-US" dirty="0" smtClean="0"/>
              <a:t>You </a:t>
            </a:r>
            <a:r>
              <a:rPr lang="en-US" dirty="0"/>
              <a:t>can also select just the </a:t>
            </a:r>
            <a:r>
              <a:rPr lang="en-US" dirty="0" smtClean="0"/>
              <a:t>text in the element </a:t>
            </a:r>
            <a:r>
              <a:rPr lang="en-US" dirty="0"/>
              <a:t>by using the text() function </a:t>
            </a:r>
            <a:endParaRPr lang="en-US" dirty="0" smtClean="0"/>
          </a:p>
          <a:p>
            <a:pPr lvl="1" algn="just"/>
            <a:r>
              <a:rPr lang="en-US" dirty="0"/>
              <a:t>//a[@</a:t>
            </a:r>
            <a:r>
              <a:rPr lang="en-US" dirty="0" err="1"/>
              <a:t>href</a:t>
            </a:r>
            <a:r>
              <a:rPr lang="en-US" dirty="0" smtClean="0"/>
              <a:t>]/text()</a:t>
            </a:r>
            <a:endParaRPr lang="en-US" dirty="0"/>
          </a:p>
          <a:p>
            <a:pPr algn="just"/>
            <a:r>
              <a:rPr lang="en-US" dirty="0"/>
              <a:t>You can use the * character to select all elements at a specific hierarchy level </a:t>
            </a:r>
          </a:p>
          <a:p>
            <a:endParaRPr lang="en-US" dirty="0" smtClean="0"/>
          </a:p>
        </p:txBody>
      </p:sp>
      <p:pic>
        <p:nvPicPr>
          <p:cNvPr id="5" name="Picture 4"/>
          <p:cNvPicPr>
            <a:picLocks noChangeAspect="1"/>
          </p:cNvPicPr>
          <p:nvPr/>
        </p:nvPicPr>
        <p:blipFill>
          <a:blip r:embed="rId2"/>
          <a:stretch>
            <a:fillRect/>
          </a:stretch>
        </p:blipFill>
        <p:spPr>
          <a:xfrm>
            <a:off x="4343400" y="3200400"/>
            <a:ext cx="4591050" cy="3381375"/>
          </a:xfrm>
          <a:prstGeom prst="rect">
            <a:avLst/>
          </a:prstGeom>
        </p:spPr>
      </p:pic>
      <p:pic>
        <p:nvPicPr>
          <p:cNvPr id="6" name="Picture 5"/>
          <p:cNvPicPr>
            <a:picLocks noChangeAspect="1"/>
          </p:cNvPicPr>
          <p:nvPr/>
        </p:nvPicPr>
        <p:blipFill>
          <a:blip r:embed="rId3"/>
          <a:stretch>
            <a:fillRect/>
          </a:stretch>
        </p:blipFill>
        <p:spPr>
          <a:xfrm>
            <a:off x="4808220" y="294796"/>
            <a:ext cx="4126230" cy="2610808"/>
          </a:xfrm>
          <a:prstGeom prst="rect">
            <a:avLst/>
          </a:prstGeom>
        </p:spPr>
      </p:pic>
      <p:sp>
        <p:nvSpPr>
          <p:cNvPr id="4" name="Rectangle 3"/>
          <p:cNvSpPr/>
          <p:nvPr/>
        </p:nvSpPr>
        <p:spPr>
          <a:xfrm>
            <a:off x="0" y="6157860"/>
            <a:ext cx="6103620" cy="830997"/>
          </a:xfrm>
          <a:prstGeom prst="rect">
            <a:avLst/>
          </a:prstGeom>
        </p:spPr>
        <p:txBody>
          <a:bodyPr wrap="square">
            <a:spAutoFit/>
          </a:bodyPr>
          <a:lstStyle/>
          <a:p>
            <a:r>
              <a:rPr lang="en-NZ" sz="1200" dirty="0" smtClean="0"/>
              <a:t>Tutorials: </a:t>
            </a:r>
          </a:p>
          <a:p>
            <a:r>
              <a:rPr lang="en-NZ" sz="1200" dirty="0" smtClean="0">
                <a:hlinkClick r:id="rId4"/>
              </a:rPr>
              <a:t>https</a:t>
            </a:r>
            <a:r>
              <a:rPr lang="en-NZ" sz="1200" dirty="0">
                <a:hlinkClick r:id="rId4"/>
              </a:rPr>
              <a:t>://</a:t>
            </a:r>
            <a:r>
              <a:rPr lang="en-NZ" sz="1200" dirty="0" smtClean="0">
                <a:hlinkClick r:id="rId4"/>
              </a:rPr>
              <a:t>doc.scrapy.org/en/xpath-tutorial/topics/xpath-tutorial.html</a:t>
            </a:r>
            <a:r>
              <a:rPr lang="en-NZ" sz="1200" dirty="0" smtClean="0"/>
              <a:t> </a:t>
            </a:r>
          </a:p>
          <a:p>
            <a:r>
              <a:rPr lang="en-NZ" sz="1200" dirty="0">
                <a:hlinkClick r:id="rId5"/>
              </a:rPr>
              <a:t>http://plasmasturm.org/log/xpath101</a:t>
            </a:r>
            <a:r>
              <a:rPr lang="en-NZ" sz="1200" dirty="0" smtClean="0">
                <a:hlinkClick r:id="rId5"/>
              </a:rPr>
              <a:t>/</a:t>
            </a:r>
            <a:endParaRPr lang="en-NZ" sz="1200" dirty="0" smtClean="0"/>
          </a:p>
          <a:p>
            <a:endParaRPr lang="en-NZ" sz="1200" dirty="0"/>
          </a:p>
        </p:txBody>
      </p:sp>
      <p:pic>
        <p:nvPicPr>
          <p:cNvPr id="7" name="Picture 6"/>
          <p:cNvPicPr>
            <a:picLocks noChangeAspect="1"/>
          </p:cNvPicPr>
          <p:nvPr/>
        </p:nvPicPr>
        <p:blipFill>
          <a:blip r:embed="rId6"/>
          <a:stretch>
            <a:fillRect/>
          </a:stretch>
        </p:blipFill>
        <p:spPr>
          <a:xfrm>
            <a:off x="3239928" y="61833"/>
            <a:ext cx="1103472" cy="710246"/>
          </a:xfrm>
          <a:prstGeom prst="rect">
            <a:avLst/>
          </a:prstGeom>
        </p:spPr>
      </p:pic>
    </p:spTree>
    <p:extLst>
      <p:ext uri="{BB962C8B-B14F-4D97-AF65-F5344CB8AC3E}">
        <p14:creationId xmlns:p14="http://schemas.microsoft.com/office/powerpoint/2010/main" val="321096092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3962400" cy="1143000"/>
          </a:xfrm>
        </p:spPr>
        <p:txBody>
          <a:bodyPr/>
          <a:lstStyle/>
          <a:p>
            <a:r>
              <a:rPr lang="en-US" dirty="0" err="1" smtClean="0"/>
              <a:t>Xpath</a:t>
            </a:r>
            <a:r>
              <a:rPr lang="en-US" dirty="0" smtClean="0"/>
              <a:t> node tree</a:t>
            </a:r>
            <a:endParaRPr lang="en-US" dirty="0"/>
          </a:p>
        </p:txBody>
      </p:sp>
      <p:pic>
        <p:nvPicPr>
          <p:cNvPr id="4" name="Picture 3"/>
          <p:cNvPicPr>
            <a:picLocks noChangeAspect="1"/>
          </p:cNvPicPr>
          <p:nvPr/>
        </p:nvPicPr>
        <p:blipFill>
          <a:blip r:embed="rId3"/>
          <a:stretch>
            <a:fillRect/>
          </a:stretch>
        </p:blipFill>
        <p:spPr>
          <a:xfrm>
            <a:off x="1295400" y="2743200"/>
            <a:ext cx="6010275" cy="3804765"/>
          </a:xfrm>
          <a:prstGeom prst="rect">
            <a:avLst/>
          </a:prstGeom>
        </p:spPr>
      </p:pic>
      <p:pic>
        <p:nvPicPr>
          <p:cNvPr id="5" name="Picture 4"/>
          <p:cNvPicPr>
            <a:picLocks noChangeAspect="1"/>
          </p:cNvPicPr>
          <p:nvPr/>
        </p:nvPicPr>
        <p:blipFill>
          <a:blip r:embed="rId4"/>
          <a:stretch>
            <a:fillRect/>
          </a:stretch>
        </p:blipFill>
        <p:spPr>
          <a:xfrm>
            <a:off x="4800600" y="76200"/>
            <a:ext cx="3992807" cy="2472026"/>
          </a:xfrm>
          <a:prstGeom prst="rect">
            <a:avLst/>
          </a:prstGeom>
        </p:spPr>
      </p:pic>
    </p:spTree>
    <p:extLst>
      <p:ext uri="{BB962C8B-B14F-4D97-AF65-F5344CB8AC3E}">
        <p14:creationId xmlns:p14="http://schemas.microsoft.com/office/powerpoint/2010/main" val="10915219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17537"/>
          </a:xfrm>
        </p:spPr>
        <p:txBody>
          <a:bodyPr>
            <a:normAutofit fontScale="90000"/>
          </a:bodyPr>
          <a:lstStyle/>
          <a:p>
            <a:r>
              <a:rPr lang="en-US" dirty="0" smtClean="0"/>
              <a:t>XPath</a:t>
            </a:r>
            <a:endParaRPr lang="en-US" dirty="0"/>
          </a:p>
        </p:txBody>
      </p:sp>
      <p:sp>
        <p:nvSpPr>
          <p:cNvPr id="3" name="Content Placeholder 2"/>
          <p:cNvSpPr>
            <a:spLocks noGrp="1"/>
          </p:cNvSpPr>
          <p:nvPr>
            <p:ph idx="1"/>
          </p:nvPr>
        </p:nvSpPr>
        <p:spPr>
          <a:xfrm>
            <a:off x="471055" y="892175"/>
            <a:ext cx="8229600" cy="2841625"/>
          </a:xfrm>
        </p:spPr>
        <p:txBody>
          <a:bodyPr>
            <a:normAutofit fontScale="92500" lnSpcReduction="10000"/>
          </a:bodyPr>
          <a:lstStyle/>
          <a:p>
            <a:r>
              <a:rPr lang="en-US" dirty="0" smtClean="0"/>
              <a:t>Starting from the context note, a location path returns a node set</a:t>
            </a:r>
          </a:p>
          <a:p>
            <a:r>
              <a:rPr lang="en-US" dirty="0" smtClean="0"/>
              <a:t>Each node of this node set becomes in turn the context note for evaluating the next step</a:t>
            </a:r>
          </a:p>
          <a:p>
            <a:r>
              <a:rPr lang="en-US" dirty="0" smtClean="0"/>
              <a:t>General syntax of a location step: </a:t>
            </a:r>
          </a:p>
          <a:p>
            <a:pPr lvl="1"/>
            <a:r>
              <a:rPr lang="en-US" dirty="0" smtClean="0"/>
              <a:t>Axis::node test[qualifier] </a:t>
            </a:r>
            <a:endParaRPr lang="en-US" dirty="0"/>
          </a:p>
        </p:txBody>
      </p:sp>
      <p:sp>
        <p:nvSpPr>
          <p:cNvPr id="5" name="TextBox 4"/>
          <p:cNvSpPr txBox="1"/>
          <p:nvPr/>
        </p:nvSpPr>
        <p:spPr>
          <a:xfrm>
            <a:off x="990600" y="6124059"/>
            <a:ext cx="6019800" cy="646331"/>
          </a:xfrm>
          <a:prstGeom prst="rect">
            <a:avLst/>
          </a:prstGeom>
          <a:noFill/>
        </p:spPr>
        <p:txBody>
          <a:bodyPr wrap="square" rtlCol="0">
            <a:spAutoFit/>
          </a:bodyPr>
          <a:lstStyle/>
          <a:p>
            <a:r>
              <a:rPr lang="en-US" dirty="0" smtClean="0"/>
              <a:t>//C/E/F[last]</a:t>
            </a:r>
          </a:p>
          <a:p>
            <a:r>
              <a:rPr lang="en-US" dirty="0" smtClean="0"/>
              <a:t>descendant::C/child::E/child::F[last]</a:t>
            </a:r>
            <a:endParaRPr lang="en-US" dirty="0"/>
          </a:p>
        </p:txBody>
      </p:sp>
      <p:pic>
        <p:nvPicPr>
          <p:cNvPr id="6" name="Picture 5"/>
          <p:cNvPicPr>
            <a:picLocks noChangeAspect="1"/>
          </p:cNvPicPr>
          <p:nvPr/>
        </p:nvPicPr>
        <p:blipFill>
          <a:blip r:embed="rId2"/>
          <a:stretch>
            <a:fillRect/>
          </a:stretch>
        </p:blipFill>
        <p:spPr>
          <a:xfrm>
            <a:off x="1295400" y="3804721"/>
            <a:ext cx="2538413" cy="2319338"/>
          </a:xfrm>
          <a:prstGeom prst="rect">
            <a:avLst/>
          </a:prstGeom>
        </p:spPr>
      </p:pic>
      <p:sp>
        <p:nvSpPr>
          <p:cNvPr id="7" name="Oval 6"/>
          <p:cNvSpPr/>
          <p:nvPr/>
        </p:nvSpPr>
        <p:spPr>
          <a:xfrm>
            <a:off x="2066712" y="5367082"/>
            <a:ext cx="285097" cy="316745"/>
          </a:xfrm>
          <a:prstGeom prst="ellipse">
            <a:avLst/>
          </a:prstGeom>
          <a:noFill/>
          <a:ln w="698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048001" y="5795109"/>
            <a:ext cx="228600" cy="278812"/>
          </a:xfrm>
          <a:prstGeom prst="ellipse">
            <a:avLst/>
          </a:prstGeom>
          <a:noFill/>
          <a:ln w="698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4585855" y="3407162"/>
            <a:ext cx="4314113" cy="3229626"/>
          </a:xfrm>
          <a:prstGeom prst="rect">
            <a:avLst/>
          </a:prstGeom>
        </p:spPr>
      </p:pic>
    </p:spTree>
    <p:extLst>
      <p:ext uri="{BB962C8B-B14F-4D97-AF65-F5344CB8AC3E}">
        <p14:creationId xmlns:p14="http://schemas.microsoft.com/office/powerpoint/2010/main" val="20412512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41288"/>
            <a:ext cx="3581400" cy="718503"/>
          </a:xfrm>
        </p:spPr>
        <p:txBody>
          <a:bodyPr>
            <a:noAutofit/>
          </a:bodyPr>
          <a:lstStyle/>
          <a:p>
            <a:r>
              <a:rPr lang="en-US" sz="2400" dirty="0"/>
              <a:t>U</a:t>
            </a:r>
            <a:r>
              <a:rPr lang="en-US" sz="2400" dirty="0" smtClean="0"/>
              <a:t>se XPath </a:t>
            </a:r>
            <a:r>
              <a:rPr lang="en-US" sz="2400" dirty="0"/>
              <a:t>expressions in a </a:t>
            </a:r>
            <a:r>
              <a:rPr lang="en-US" sz="2400" dirty="0" err="1"/>
              <a:t>Scrapy</a:t>
            </a:r>
            <a:r>
              <a:rPr lang="en-US" sz="2400" dirty="0"/>
              <a:t> shell </a:t>
            </a:r>
          </a:p>
        </p:txBody>
      </p:sp>
      <p:sp>
        <p:nvSpPr>
          <p:cNvPr id="3" name="Content Placeholder 2"/>
          <p:cNvSpPr>
            <a:spLocks noGrp="1"/>
          </p:cNvSpPr>
          <p:nvPr>
            <p:ph idx="1"/>
          </p:nvPr>
        </p:nvSpPr>
        <p:spPr>
          <a:xfrm>
            <a:off x="38100" y="1494314"/>
            <a:ext cx="2552700" cy="4525963"/>
          </a:xfrm>
        </p:spPr>
        <p:txBody>
          <a:bodyPr>
            <a:normAutofit fontScale="70000" lnSpcReduction="20000"/>
          </a:bodyPr>
          <a:lstStyle/>
          <a:p>
            <a:r>
              <a:rPr lang="en-US" dirty="0"/>
              <a:t>The shell gives you access to many variables that are typically available when </a:t>
            </a:r>
            <a:r>
              <a:rPr lang="en-US" dirty="0" smtClean="0"/>
              <a:t>you write </a:t>
            </a:r>
            <a:r>
              <a:rPr lang="en-US" dirty="0"/>
              <a:t>spider </a:t>
            </a:r>
            <a:r>
              <a:rPr lang="en-US" dirty="0" smtClean="0"/>
              <a:t>code. </a:t>
            </a:r>
          </a:p>
          <a:p>
            <a:r>
              <a:rPr lang="en-US" dirty="0" smtClean="0"/>
              <a:t>The </a:t>
            </a:r>
            <a:r>
              <a:rPr lang="en-US" dirty="0"/>
              <a:t>most important of them is </a:t>
            </a:r>
            <a:r>
              <a:rPr lang="en-US" dirty="0">
                <a:latin typeface="Consolas" panose="020B0609020204030204" pitchFamily="49" charset="0"/>
                <a:cs typeface="Consolas" panose="020B0609020204030204" pitchFamily="49" charset="0"/>
              </a:rPr>
              <a:t>response</a:t>
            </a:r>
            <a:r>
              <a:rPr lang="en-US" dirty="0"/>
              <a:t>, </a:t>
            </a:r>
            <a:r>
              <a:rPr lang="en-US" dirty="0" smtClean="0"/>
              <a:t>which is </a:t>
            </a:r>
            <a:r>
              <a:rPr lang="en-US" dirty="0"/>
              <a:t>an </a:t>
            </a:r>
            <a:r>
              <a:rPr lang="en-US" dirty="0" err="1"/>
              <a:t>HtmlResponse</a:t>
            </a:r>
            <a:r>
              <a:rPr lang="en-US" dirty="0"/>
              <a:t> in case of HTML </a:t>
            </a:r>
            <a:r>
              <a:rPr lang="en-US" dirty="0" smtClean="0"/>
              <a:t>documents</a:t>
            </a:r>
            <a:endParaRPr lang="en-US" dirty="0"/>
          </a:p>
        </p:txBody>
      </p:sp>
      <p:pic>
        <p:nvPicPr>
          <p:cNvPr id="5" name="Picture 4"/>
          <p:cNvPicPr>
            <a:picLocks noChangeAspect="1"/>
          </p:cNvPicPr>
          <p:nvPr/>
        </p:nvPicPr>
        <p:blipFill>
          <a:blip r:embed="rId3"/>
          <a:stretch>
            <a:fillRect/>
          </a:stretch>
        </p:blipFill>
        <p:spPr>
          <a:xfrm>
            <a:off x="2667000" y="1023303"/>
            <a:ext cx="6414868" cy="1737360"/>
          </a:xfrm>
          <a:prstGeom prst="rect">
            <a:avLst/>
          </a:prstGeom>
        </p:spPr>
      </p:pic>
      <p:pic>
        <p:nvPicPr>
          <p:cNvPr id="6" name="Picture 5"/>
          <p:cNvPicPr>
            <a:picLocks noChangeAspect="1"/>
          </p:cNvPicPr>
          <p:nvPr/>
        </p:nvPicPr>
        <p:blipFill>
          <a:blip r:embed="rId4"/>
          <a:stretch>
            <a:fillRect/>
          </a:stretch>
        </p:blipFill>
        <p:spPr>
          <a:xfrm>
            <a:off x="2667000" y="2943225"/>
            <a:ext cx="6353175" cy="3914775"/>
          </a:xfrm>
          <a:prstGeom prst="rect">
            <a:avLst/>
          </a:prstGeom>
        </p:spPr>
      </p:pic>
      <p:sp>
        <p:nvSpPr>
          <p:cNvPr id="4" name="Rectangle 3"/>
          <p:cNvSpPr/>
          <p:nvPr/>
        </p:nvSpPr>
        <p:spPr>
          <a:xfrm>
            <a:off x="2667000" y="1550194"/>
            <a:ext cx="3886200" cy="351314"/>
          </a:xfrm>
          <a:prstGeom prst="rect">
            <a:avLst/>
          </a:prstGeom>
          <a:noFill/>
          <a:ln w="476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5"/>
          <a:stretch>
            <a:fillRect/>
          </a:stretch>
        </p:blipFill>
        <p:spPr>
          <a:xfrm>
            <a:off x="4724400" y="126048"/>
            <a:ext cx="4127350" cy="2615411"/>
          </a:xfrm>
          <a:prstGeom prst="rect">
            <a:avLst/>
          </a:prstGeom>
        </p:spPr>
      </p:pic>
    </p:spTree>
    <p:extLst>
      <p:ext uri="{BB962C8B-B14F-4D97-AF65-F5344CB8AC3E}">
        <p14:creationId xmlns:p14="http://schemas.microsoft.com/office/powerpoint/2010/main" val="1669672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Using Chrome to get XPath expressions</a:t>
            </a:r>
            <a:endParaRPr lang="en-US" dirty="0"/>
          </a:p>
        </p:txBody>
      </p:sp>
      <p:sp>
        <p:nvSpPr>
          <p:cNvPr id="3" name="Content Placeholder 2"/>
          <p:cNvSpPr>
            <a:spLocks noGrp="1"/>
          </p:cNvSpPr>
          <p:nvPr>
            <p:ph idx="1"/>
          </p:nvPr>
        </p:nvSpPr>
        <p:spPr>
          <a:xfrm>
            <a:off x="457200" y="1600201"/>
            <a:ext cx="8229600" cy="2133600"/>
          </a:xfrm>
        </p:spPr>
        <p:txBody>
          <a:bodyPr>
            <a:normAutofit fontScale="62500" lnSpcReduction="20000"/>
          </a:bodyPr>
          <a:lstStyle/>
          <a:p>
            <a:r>
              <a:rPr lang="en-US" dirty="0"/>
              <a:t>Chrome acts even more developer-friendly by giving us basic XPath expressions. Start by inspecting an element as shown earlier: right-click on the desired element, and then choose </a:t>
            </a:r>
            <a:r>
              <a:rPr lang="en-US" b="1" dirty="0"/>
              <a:t>Inspect Element</a:t>
            </a:r>
            <a:r>
              <a:rPr lang="en-US" dirty="0" smtClean="0"/>
              <a:t>.</a:t>
            </a:r>
          </a:p>
          <a:p>
            <a:r>
              <a:rPr lang="en-US" dirty="0" smtClean="0"/>
              <a:t>This </a:t>
            </a:r>
            <a:r>
              <a:rPr lang="en-US" dirty="0"/>
              <a:t>opens </a:t>
            </a:r>
            <a:r>
              <a:rPr lang="en-US" b="1" dirty="0"/>
              <a:t>Developer Tools </a:t>
            </a:r>
            <a:r>
              <a:rPr lang="en-US" dirty="0"/>
              <a:t>and the HTML element in the tree representation will be highlighted. Now right-click on it, and select </a:t>
            </a:r>
            <a:r>
              <a:rPr lang="en-US" b="1" dirty="0"/>
              <a:t>Copy XPath </a:t>
            </a:r>
            <a:r>
              <a:rPr lang="en-US" dirty="0"/>
              <a:t>from the menu; the XPath expression will be copied to the </a:t>
            </a:r>
            <a:r>
              <a:rPr lang="en-US" dirty="0" smtClean="0"/>
              <a:t>clipboard</a:t>
            </a:r>
            <a:endParaRPr lang="en-US" dirty="0"/>
          </a:p>
          <a:p>
            <a:r>
              <a:rPr lang="en-US" dirty="0" smtClean="0"/>
              <a:t>Unfortunately, this method does not always work smoothly</a:t>
            </a:r>
            <a:endParaRPr lang="en-US" dirty="0"/>
          </a:p>
        </p:txBody>
      </p:sp>
      <p:pic>
        <p:nvPicPr>
          <p:cNvPr id="4" name="Picture 3"/>
          <p:cNvPicPr>
            <a:picLocks noChangeAspect="1"/>
          </p:cNvPicPr>
          <p:nvPr/>
        </p:nvPicPr>
        <p:blipFill>
          <a:blip r:embed="rId2"/>
          <a:stretch>
            <a:fillRect/>
          </a:stretch>
        </p:blipFill>
        <p:spPr>
          <a:xfrm>
            <a:off x="1905000" y="4114800"/>
            <a:ext cx="5585251" cy="2451100"/>
          </a:xfrm>
          <a:prstGeom prst="rect">
            <a:avLst/>
          </a:prstGeom>
        </p:spPr>
      </p:pic>
    </p:spTree>
    <p:extLst>
      <p:ext uri="{BB962C8B-B14F-4D97-AF65-F5344CB8AC3E}">
        <p14:creationId xmlns:p14="http://schemas.microsoft.com/office/powerpoint/2010/main" val="9899164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32569"/>
            <a:ext cx="4800600" cy="2163762"/>
          </a:xfrm>
        </p:spPr>
        <p:txBody>
          <a:bodyPr>
            <a:noAutofit/>
          </a:bodyPr>
          <a:lstStyle/>
          <a:p>
            <a:r>
              <a:rPr lang="en-US" sz="3200" b="1" dirty="0"/>
              <a:t>UR</a:t>
            </a:r>
            <a:r>
              <a:rPr lang="en-US" sz="3200" b="1" baseline="30000" dirty="0"/>
              <a:t>2</a:t>
            </a:r>
            <a:r>
              <a:rPr lang="en-US" sz="3200" b="1" dirty="0"/>
              <a:t>IM – the fundamental scraping process </a:t>
            </a:r>
            <a:endParaRPr lang="en-US" sz="3200" dirty="0"/>
          </a:p>
        </p:txBody>
      </p:sp>
      <p:pic>
        <p:nvPicPr>
          <p:cNvPr id="4" name="Picture 3"/>
          <p:cNvPicPr>
            <a:picLocks noChangeAspect="1"/>
          </p:cNvPicPr>
          <p:nvPr/>
        </p:nvPicPr>
        <p:blipFill>
          <a:blip r:embed="rId2"/>
          <a:stretch>
            <a:fillRect/>
          </a:stretch>
        </p:blipFill>
        <p:spPr>
          <a:xfrm>
            <a:off x="2209800" y="2396331"/>
            <a:ext cx="4932984" cy="3002376"/>
          </a:xfrm>
          <a:prstGeom prst="rect">
            <a:avLst/>
          </a:prstGeom>
        </p:spPr>
      </p:pic>
    </p:spTree>
    <p:extLst>
      <p:ext uri="{BB962C8B-B14F-4D97-AF65-F5344CB8AC3E}">
        <p14:creationId xmlns:p14="http://schemas.microsoft.com/office/powerpoint/2010/main" val="20022854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Scrapy</a:t>
            </a:r>
            <a:r>
              <a:rPr lang="en-US" dirty="0" smtClean="0"/>
              <a:t> Architecture </a:t>
            </a:r>
            <a:r>
              <a:rPr lang="en-US" dirty="0"/>
              <a:t>overview</a:t>
            </a:r>
          </a:p>
        </p:txBody>
      </p:sp>
      <p:pic>
        <p:nvPicPr>
          <p:cNvPr id="1026" name="Picture 2" descr="Scrapy architecture"/>
          <p:cNvPicPr>
            <a:picLocks noChangeAspect="1" noChangeArrowheads="1"/>
          </p:cNvPicPr>
          <p:nvPr/>
        </p:nvPicPr>
        <p:blipFill rotWithShape="1">
          <a:blip r:embed="rId3">
            <a:extLst>
              <a:ext uri="{28A0092B-C50C-407E-A947-70E740481C1C}">
                <a14:useLocalDpi xmlns:a14="http://schemas.microsoft.com/office/drawing/2010/main" val="0"/>
              </a:ext>
            </a:extLst>
          </a:blip>
          <a:srcRect l="1974" t="4259" r="2248" b="7506"/>
          <a:stretch/>
        </p:blipFill>
        <p:spPr bwMode="auto">
          <a:xfrm>
            <a:off x="533400" y="1417638"/>
            <a:ext cx="8376920" cy="518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98618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rot="21540000" flipH="1">
            <a:off x="4304446" y="1905316"/>
            <a:ext cx="76200" cy="45927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703616" y="1739348"/>
            <a:ext cx="4935184" cy="369332"/>
          </a:xfrm>
          <a:prstGeom prst="rect">
            <a:avLst/>
          </a:prstGeom>
          <a:noFill/>
        </p:spPr>
        <p:txBody>
          <a:bodyPr wrap="square" rtlCol="0">
            <a:spAutoFit/>
          </a:bodyPr>
          <a:lstStyle/>
          <a:p>
            <a:r>
              <a:rPr lang="en-US" dirty="0" smtClean="0"/>
              <a:t>Web Scraping/HTML Parsing</a:t>
            </a:r>
            <a:endParaRPr lang="en-US" dirty="0"/>
          </a:p>
        </p:txBody>
      </p:sp>
      <p:sp>
        <p:nvSpPr>
          <p:cNvPr id="3" name="TextBox 2"/>
          <p:cNvSpPr txBox="1"/>
          <p:nvPr/>
        </p:nvSpPr>
        <p:spPr>
          <a:xfrm>
            <a:off x="489219" y="2287578"/>
            <a:ext cx="3795272" cy="2015936"/>
          </a:xfrm>
          <a:prstGeom prst="rect">
            <a:avLst/>
          </a:prstGeom>
          <a:noFill/>
        </p:spPr>
        <p:txBody>
          <a:bodyPr wrap="square" rtlCol="0">
            <a:spAutoFit/>
          </a:bodyPr>
          <a:lstStyle/>
          <a:p>
            <a:r>
              <a:rPr lang="en-US" sz="2000" dirty="0" smtClean="0"/>
              <a:t>Use HTTP requests and parse returned HTTP responses (HTML, </a:t>
            </a:r>
            <a:r>
              <a:rPr lang="en-US" sz="2000" dirty="0" err="1" smtClean="0"/>
              <a:t>XML,etc</a:t>
            </a:r>
            <a:r>
              <a:rPr lang="en-US" sz="2000" dirty="0" smtClean="0"/>
              <a:t>) to scrape relevant information</a:t>
            </a:r>
          </a:p>
          <a:p>
            <a:r>
              <a:rPr lang="en-US" sz="2000" dirty="0"/>
              <a:t>Scraping gives you scale</a:t>
            </a:r>
          </a:p>
          <a:p>
            <a:endParaRPr lang="en-US" sz="2500" dirty="0"/>
          </a:p>
        </p:txBody>
      </p:sp>
      <p:sp>
        <p:nvSpPr>
          <p:cNvPr id="8" name="TextBox 7"/>
          <p:cNvSpPr txBox="1"/>
          <p:nvPr/>
        </p:nvSpPr>
        <p:spPr>
          <a:xfrm>
            <a:off x="4975553" y="2108793"/>
            <a:ext cx="3795272" cy="1815882"/>
          </a:xfrm>
          <a:prstGeom prst="rect">
            <a:avLst/>
          </a:prstGeom>
          <a:noFill/>
        </p:spPr>
        <p:txBody>
          <a:bodyPr wrap="square" rtlCol="0">
            <a:spAutoFit/>
          </a:bodyPr>
          <a:lstStyle/>
          <a:p>
            <a:pPr marL="342900" indent="-342900">
              <a:buFont typeface="Arial" panose="020B0604020202020204" pitchFamily="34" charset="0"/>
              <a:buChar char="•"/>
            </a:pPr>
            <a:r>
              <a:rPr lang="en-US" sz="1600" dirty="0" smtClean="0">
                <a:cs typeface="News706 BT"/>
              </a:rPr>
              <a:t>The data source eases our access to the data </a:t>
            </a:r>
            <a:r>
              <a:rPr lang="en-US" sz="1600" dirty="0">
                <a:cs typeface="News706 BT"/>
              </a:rPr>
              <a:t>through a well documented protocol</a:t>
            </a:r>
          </a:p>
          <a:p>
            <a:pPr marL="342900" indent="-342900">
              <a:buFont typeface="Arial" panose="020B0604020202020204" pitchFamily="34" charset="0"/>
              <a:buChar char="•"/>
            </a:pPr>
            <a:r>
              <a:rPr lang="en-US" sz="1600" dirty="0" smtClean="0"/>
              <a:t>Makes the call for us (the author is “allowing us” to access the data and has created a logical interface to serve the data to us)</a:t>
            </a:r>
            <a:endParaRPr lang="en-US" sz="1600" dirty="0"/>
          </a:p>
        </p:txBody>
      </p:sp>
      <p:sp>
        <p:nvSpPr>
          <p:cNvPr id="6" name="TextBox 5"/>
          <p:cNvSpPr txBox="1"/>
          <p:nvPr/>
        </p:nvSpPr>
        <p:spPr>
          <a:xfrm>
            <a:off x="5189950" y="1511353"/>
            <a:ext cx="4009608" cy="646331"/>
          </a:xfrm>
          <a:prstGeom prst="rect">
            <a:avLst/>
          </a:prstGeom>
          <a:noFill/>
        </p:spPr>
        <p:txBody>
          <a:bodyPr wrap="square" rtlCol="0">
            <a:spAutoFit/>
          </a:bodyPr>
          <a:lstStyle/>
          <a:p>
            <a:pPr algn="ctr"/>
            <a:r>
              <a:rPr lang="en-US" dirty="0" smtClean="0"/>
              <a:t>(application programming interface)</a:t>
            </a:r>
          </a:p>
          <a:p>
            <a:pPr algn="ctr"/>
            <a:endParaRPr lang="en-US" dirty="0"/>
          </a:p>
        </p:txBody>
      </p:sp>
      <p:sp>
        <p:nvSpPr>
          <p:cNvPr id="9" name="Title 1"/>
          <p:cNvSpPr>
            <a:spLocks noGrp="1"/>
          </p:cNvSpPr>
          <p:nvPr>
            <p:ph type="title"/>
          </p:nvPr>
        </p:nvSpPr>
        <p:spPr>
          <a:xfrm>
            <a:off x="479059" y="816593"/>
            <a:ext cx="8131542" cy="1020762"/>
          </a:xfrm>
        </p:spPr>
        <p:txBody>
          <a:bodyPr>
            <a:normAutofit/>
          </a:bodyPr>
          <a:lstStyle/>
          <a:p>
            <a:pPr algn="l"/>
            <a:r>
              <a:rPr lang="en-NZ" sz="4000" dirty="0" smtClean="0"/>
              <a:t>Web scraping      </a:t>
            </a:r>
            <a:r>
              <a:rPr lang="en-NZ" sz="4000" dirty="0" err="1" smtClean="0"/>
              <a:t>vs</a:t>
            </a:r>
            <a:r>
              <a:rPr lang="en-NZ" sz="4000" dirty="0" smtClean="0"/>
              <a:t>                            API</a:t>
            </a:r>
            <a:endParaRPr lang="en-US" dirty="0"/>
          </a:p>
        </p:txBody>
      </p:sp>
      <p:sp>
        <p:nvSpPr>
          <p:cNvPr id="10" name="Title 1"/>
          <p:cNvSpPr txBox="1">
            <a:spLocks/>
          </p:cNvSpPr>
          <p:nvPr/>
        </p:nvSpPr>
        <p:spPr>
          <a:xfrm>
            <a:off x="479059" y="8587"/>
            <a:ext cx="8382000" cy="1020762"/>
          </a:xfrm>
          <a:prstGeom prst="rect">
            <a:avLst/>
          </a:prstGeom>
        </p:spPr>
        <p:txBody>
          <a:bodyPr vert="horz" lIns="65828" tIns="32914" rIns="65828" bIns="32914" rtlCol="0" anchor="ctr">
            <a:normAutofit/>
          </a:bodyPr>
          <a:lstStyle>
            <a:lvl1pPr algn="ctr" defTabSz="914400" rtl="0" eaLnBrk="1" latinLnBrk="0" hangingPunct="1">
              <a:lnSpc>
                <a:spcPct val="70000"/>
              </a:lnSpc>
              <a:spcBef>
                <a:spcPct val="0"/>
              </a:spcBef>
              <a:buNone/>
              <a:defRPr sz="8800" b="1" kern="1200" cap="all" spc="-200">
                <a:solidFill>
                  <a:schemeClr val="tx1"/>
                </a:solidFill>
                <a:latin typeface="+mj-lt"/>
                <a:ea typeface="+mj-ea"/>
                <a:cs typeface="+mj-cs"/>
              </a:defRPr>
            </a:lvl1pPr>
          </a:lstStyle>
          <a:p>
            <a:r>
              <a:rPr lang="en-NZ" sz="3200" b="0" dirty="0" smtClean="0"/>
              <a:t>2 ways of capturing data from the Internet</a:t>
            </a:r>
            <a:endParaRPr lang="en-US" sz="3200" b="0" dirty="0"/>
          </a:p>
        </p:txBody>
      </p:sp>
      <p:pic>
        <p:nvPicPr>
          <p:cNvPr id="11" name="Picture 4" descr="http://prowebscraping.com/wp-content/uploads/2015/10/web-scraping-vs-web-crawling.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9599" r="1601"/>
          <a:stretch/>
        </p:blipFill>
        <p:spPr bwMode="auto">
          <a:xfrm>
            <a:off x="914400" y="3909060"/>
            <a:ext cx="1997746" cy="286561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ttp://helpcentral.componentone.com/nethelp/c1webapi/images/WebAPI_HeaderDiagram.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5805" y="4114800"/>
            <a:ext cx="3760260"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3923700"/>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stretch>
            <a:fillRect/>
          </a:stretch>
        </p:blipFill>
        <p:spPr>
          <a:xfrm>
            <a:off x="4038600" y="350164"/>
            <a:ext cx="4620710" cy="5235650"/>
          </a:xfrm>
          <a:prstGeom prst="rect">
            <a:avLst/>
          </a:prstGeom>
          <a:ln>
            <a:solidFill>
              <a:schemeClr val="tx1"/>
            </a:solidFill>
          </a:ln>
        </p:spPr>
      </p:pic>
      <p:sp>
        <p:nvSpPr>
          <p:cNvPr id="2" name="Title 1"/>
          <p:cNvSpPr>
            <a:spLocks noGrp="1"/>
          </p:cNvSpPr>
          <p:nvPr>
            <p:ph type="title"/>
          </p:nvPr>
        </p:nvSpPr>
        <p:spPr>
          <a:xfrm>
            <a:off x="117788" y="114300"/>
            <a:ext cx="3124200" cy="1143000"/>
          </a:xfrm>
        </p:spPr>
        <p:txBody>
          <a:bodyPr/>
          <a:lstStyle/>
          <a:p>
            <a:r>
              <a:rPr lang="en-US" dirty="0" err="1" smtClean="0"/>
              <a:t>Scrapy</a:t>
            </a:r>
            <a:r>
              <a:rPr lang="en-US" dirty="0" smtClean="0"/>
              <a:t> shell </a:t>
            </a:r>
            <a:endParaRPr lang="en-US" dirty="0"/>
          </a:p>
        </p:txBody>
      </p:sp>
      <p:sp>
        <p:nvSpPr>
          <p:cNvPr id="3" name="Content Placeholder 2"/>
          <p:cNvSpPr>
            <a:spLocks noGrp="1"/>
          </p:cNvSpPr>
          <p:nvPr>
            <p:ph idx="1"/>
          </p:nvPr>
        </p:nvSpPr>
        <p:spPr>
          <a:xfrm>
            <a:off x="-1" y="1219200"/>
            <a:ext cx="3631511" cy="5334000"/>
          </a:xfrm>
        </p:spPr>
        <p:txBody>
          <a:bodyPr>
            <a:noAutofit/>
          </a:bodyPr>
          <a:lstStyle/>
          <a:p>
            <a:r>
              <a:rPr lang="en-US" sz="1800" dirty="0"/>
              <a:t>It all starts with a URL from the site you want to scrape</a:t>
            </a:r>
          </a:p>
          <a:p>
            <a:r>
              <a:rPr lang="en-US" sz="1800" dirty="0" smtClean="0"/>
              <a:t>The </a:t>
            </a:r>
            <a:r>
              <a:rPr lang="en-US" sz="1800" dirty="0" err="1"/>
              <a:t>Scrapy</a:t>
            </a:r>
            <a:r>
              <a:rPr lang="en-US" sz="1800" dirty="0"/>
              <a:t> shell is an invaluable tool that helps us develop with </a:t>
            </a:r>
            <a:r>
              <a:rPr lang="en-US" sz="1800" dirty="0" err="1" smtClean="0"/>
              <a:t>Scrapy</a:t>
            </a:r>
            <a:endParaRPr lang="en-US" sz="1800" dirty="0" smtClean="0"/>
          </a:p>
          <a:p>
            <a:r>
              <a:rPr lang="en-US" sz="1800" dirty="0" smtClean="0"/>
              <a:t>We gave the </a:t>
            </a:r>
            <a:r>
              <a:rPr lang="en-US" sz="1800" dirty="0" err="1" smtClean="0"/>
              <a:t>Scrapy</a:t>
            </a:r>
            <a:r>
              <a:rPr lang="en-US" sz="1800" dirty="0" smtClean="0"/>
              <a:t> shell a </a:t>
            </a:r>
            <a:r>
              <a:rPr lang="en-US" sz="1800" dirty="0"/>
              <a:t>URL, and it performed a default GET request and got a response with the success code 200. This means that the information from this page is already loaded and ready to be </a:t>
            </a:r>
            <a:r>
              <a:rPr lang="en-US" sz="1800" dirty="0" smtClean="0"/>
              <a:t>used in the interactive shell in the interactive shell  </a:t>
            </a:r>
          </a:p>
          <a:p>
            <a:r>
              <a:rPr lang="en-NZ" sz="1800" dirty="0" smtClean="0"/>
              <a:t>For illustration purposes  I display the first 50 characters of the HTML document contained in the HTTP response object</a:t>
            </a:r>
            <a:endParaRPr lang="en-US" sz="1800" dirty="0" smtClean="0"/>
          </a:p>
          <a:p>
            <a:endParaRPr lang="en-US" sz="1800" dirty="0"/>
          </a:p>
        </p:txBody>
      </p:sp>
      <p:sp>
        <p:nvSpPr>
          <p:cNvPr id="11" name="Rectangle 10"/>
          <p:cNvSpPr/>
          <p:nvPr/>
        </p:nvSpPr>
        <p:spPr>
          <a:xfrm>
            <a:off x="2860349" y="-23150"/>
            <a:ext cx="6359851" cy="369332"/>
          </a:xfrm>
          <a:prstGeom prst="rect">
            <a:avLst/>
          </a:prstGeom>
        </p:spPr>
        <p:txBody>
          <a:bodyPr wrap="square">
            <a:spAutoFit/>
          </a:bodyPr>
          <a:lstStyle/>
          <a:p>
            <a:r>
              <a:rPr lang="en-US" sz="900" dirty="0">
                <a:latin typeface="Consolas" panose="020B0609020204030204" pitchFamily="49" charset="0"/>
                <a:cs typeface="Consolas" panose="020B0609020204030204" pitchFamily="49" charset="0"/>
                <a:hlinkClick r:id="rId3"/>
              </a:rPr>
              <a:t>https://</a:t>
            </a:r>
            <a:r>
              <a:rPr lang="en-US" sz="900" dirty="0" smtClean="0">
                <a:latin typeface="Consolas" panose="020B0609020204030204" pitchFamily="49" charset="0"/>
                <a:cs typeface="Consolas" panose="020B0609020204030204" pitchFamily="49" charset="0"/>
                <a:hlinkClick r:id="rId3"/>
              </a:rPr>
              <a:t>www.gumtree.com/p/property-to-rent/beautiful-2-bedroom-flat-off-finchley-road/1284181064</a:t>
            </a:r>
            <a:endParaRPr lang="en-US" sz="900" dirty="0" smtClean="0">
              <a:latin typeface="Consolas" panose="020B0609020204030204" pitchFamily="49" charset="0"/>
              <a:cs typeface="Consolas" panose="020B0609020204030204" pitchFamily="49" charset="0"/>
            </a:endParaRPr>
          </a:p>
          <a:p>
            <a:endParaRPr lang="en-US" sz="900" dirty="0">
              <a:latin typeface="Consolas" panose="020B0609020204030204" pitchFamily="49" charset="0"/>
              <a:cs typeface="Consolas" panose="020B0609020204030204" pitchFamily="49" charset="0"/>
            </a:endParaRPr>
          </a:p>
        </p:txBody>
      </p:sp>
      <p:pic>
        <p:nvPicPr>
          <p:cNvPr id="2050"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b="43393"/>
          <a:stretch/>
        </p:blipFill>
        <p:spPr bwMode="auto">
          <a:xfrm>
            <a:off x="3631511" y="331114"/>
            <a:ext cx="5468049" cy="57648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215057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788" y="114300"/>
            <a:ext cx="8924552" cy="1143000"/>
          </a:xfrm>
        </p:spPr>
        <p:txBody>
          <a:bodyPr>
            <a:noAutofit/>
          </a:bodyPr>
          <a:lstStyle/>
          <a:p>
            <a:r>
              <a:rPr lang="en-US" sz="3200" dirty="0" smtClean="0"/>
              <a:t>Fetching the data we are interested in</a:t>
            </a:r>
            <a:endParaRPr lang="en-US" sz="3200" dirty="0"/>
          </a:p>
        </p:txBody>
      </p:sp>
      <p:sp>
        <p:nvSpPr>
          <p:cNvPr id="3" name="Content Placeholder 2"/>
          <p:cNvSpPr>
            <a:spLocks noGrp="1"/>
          </p:cNvSpPr>
          <p:nvPr>
            <p:ph idx="1"/>
          </p:nvPr>
        </p:nvSpPr>
        <p:spPr>
          <a:xfrm>
            <a:off x="126940" y="990600"/>
            <a:ext cx="9017060" cy="3048000"/>
          </a:xfrm>
        </p:spPr>
        <p:txBody>
          <a:bodyPr>
            <a:normAutofit/>
          </a:bodyPr>
          <a:lstStyle/>
          <a:p>
            <a:r>
              <a:rPr lang="en-US" sz="1600" dirty="0"/>
              <a:t>The next step is to try and extract data from the </a:t>
            </a:r>
            <a:r>
              <a:rPr lang="en-US" sz="1600" dirty="0" smtClean="0"/>
              <a:t>response</a:t>
            </a:r>
          </a:p>
          <a:p>
            <a:r>
              <a:rPr lang="en-US" sz="1800" dirty="0"/>
              <a:t>Right-click on the title on the page, and select </a:t>
            </a:r>
            <a:r>
              <a:rPr lang="en-US" sz="1800" b="1" dirty="0"/>
              <a:t>Inspect Element</a:t>
            </a:r>
            <a:r>
              <a:rPr lang="en-US" sz="1800" dirty="0"/>
              <a:t>. This takes us to the relevant HTML code. </a:t>
            </a:r>
            <a:endParaRPr lang="en-US" sz="1100" dirty="0"/>
          </a:p>
        </p:txBody>
      </p:sp>
      <p:pic>
        <p:nvPicPr>
          <p:cNvPr id="8" name="Picture 7"/>
          <p:cNvPicPr>
            <a:picLocks noChangeAspect="1"/>
          </p:cNvPicPr>
          <p:nvPr/>
        </p:nvPicPr>
        <p:blipFill>
          <a:blip r:embed="rId3"/>
          <a:stretch>
            <a:fillRect/>
          </a:stretch>
        </p:blipFill>
        <p:spPr>
          <a:xfrm>
            <a:off x="1905000" y="2013681"/>
            <a:ext cx="5590396" cy="4844319"/>
          </a:xfrm>
          <a:prstGeom prst="rect">
            <a:avLst/>
          </a:prstGeom>
        </p:spPr>
      </p:pic>
      <p:sp>
        <p:nvSpPr>
          <p:cNvPr id="5" name="Rectangle 4"/>
          <p:cNvSpPr/>
          <p:nvPr/>
        </p:nvSpPr>
        <p:spPr>
          <a:xfrm>
            <a:off x="6137693" y="5943600"/>
            <a:ext cx="2715405" cy="738664"/>
          </a:xfrm>
          <a:prstGeom prst="rect">
            <a:avLst/>
          </a:prstGeom>
        </p:spPr>
        <p:txBody>
          <a:bodyPr wrap="square">
            <a:spAutoFit/>
          </a:bodyPr>
          <a:lstStyle/>
          <a:p>
            <a:r>
              <a:rPr lang="en-US" sz="1050" dirty="0">
                <a:latin typeface="Consolas" panose="020B0609020204030204" pitchFamily="49" charset="0"/>
                <a:cs typeface="Consolas" panose="020B0609020204030204" pitchFamily="49" charset="0"/>
                <a:hlinkClick r:id="rId4"/>
              </a:rPr>
              <a:t>https://</a:t>
            </a:r>
            <a:r>
              <a:rPr lang="en-US" sz="1050" dirty="0" smtClean="0">
                <a:latin typeface="Consolas" panose="020B0609020204030204" pitchFamily="49" charset="0"/>
                <a:cs typeface="Consolas" panose="020B0609020204030204" pitchFamily="49" charset="0"/>
                <a:hlinkClick r:id="rId4"/>
              </a:rPr>
              <a:t>www.gumtree.com/p/property-to-rent/beautiful-2-bedroom-flat-off-finchley-road/1284181064</a:t>
            </a:r>
            <a:endParaRPr lang="en-US" sz="1050" dirty="0" smtClean="0">
              <a:latin typeface="Consolas" panose="020B0609020204030204" pitchFamily="49" charset="0"/>
              <a:cs typeface="Consolas" panose="020B0609020204030204" pitchFamily="49" charset="0"/>
            </a:endParaRPr>
          </a:p>
          <a:p>
            <a:endParaRPr lang="en-US" sz="105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8317436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788" y="114300"/>
            <a:ext cx="8924552" cy="1143000"/>
          </a:xfrm>
        </p:spPr>
        <p:txBody>
          <a:bodyPr>
            <a:noAutofit/>
          </a:bodyPr>
          <a:lstStyle/>
          <a:p>
            <a:r>
              <a:rPr lang="en-US" sz="3200" dirty="0" smtClean="0"/>
              <a:t>Fetching the data we are interested in</a:t>
            </a:r>
            <a:endParaRPr lang="en-US" sz="3200" dirty="0"/>
          </a:p>
        </p:txBody>
      </p:sp>
      <p:sp>
        <p:nvSpPr>
          <p:cNvPr id="3" name="Content Placeholder 2"/>
          <p:cNvSpPr>
            <a:spLocks noGrp="1"/>
          </p:cNvSpPr>
          <p:nvPr>
            <p:ph idx="1"/>
          </p:nvPr>
        </p:nvSpPr>
        <p:spPr>
          <a:xfrm>
            <a:off x="126940" y="990600"/>
            <a:ext cx="8915400" cy="3048000"/>
          </a:xfrm>
        </p:spPr>
        <p:txBody>
          <a:bodyPr>
            <a:normAutofit/>
          </a:bodyPr>
          <a:lstStyle/>
          <a:p>
            <a:r>
              <a:rPr lang="en-US" sz="2800" dirty="0"/>
              <a:t>The next step is to try and extract data from the </a:t>
            </a:r>
            <a:r>
              <a:rPr lang="en-US" sz="2800" dirty="0" smtClean="0"/>
              <a:t>response</a:t>
            </a:r>
            <a:endParaRPr lang="en-US" sz="1800" dirty="0"/>
          </a:p>
        </p:txBody>
      </p:sp>
      <p:sp>
        <p:nvSpPr>
          <p:cNvPr id="5" name="Rectangle 4"/>
          <p:cNvSpPr/>
          <p:nvPr/>
        </p:nvSpPr>
        <p:spPr>
          <a:xfrm>
            <a:off x="838200" y="6324600"/>
            <a:ext cx="8305800" cy="369332"/>
          </a:xfrm>
          <a:prstGeom prst="rect">
            <a:avLst/>
          </a:prstGeom>
        </p:spPr>
        <p:txBody>
          <a:bodyPr wrap="square">
            <a:spAutoFit/>
          </a:bodyPr>
          <a:lstStyle/>
          <a:p>
            <a:r>
              <a:rPr lang="en-US" dirty="0" err="1" smtClean="0"/>
              <a:t>Xpath</a:t>
            </a:r>
            <a:r>
              <a:rPr lang="en-US" dirty="0" smtClean="0"/>
              <a:t> route: </a:t>
            </a:r>
            <a:r>
              <a:rPr lang="en-US" b="1" dirty="0"/>
              <a:t>//*[@id="ad-title"]</a:t>
            </a:r>
          </a:p>
        </p:txBody>
      </p:sp>
      <p:pic>
        <p:nvPicPr>
          <p:cNvPr id="8" name="Picture 7"/>
          <p:cNvPicPr>
            <a:picLocks noChangeAspect="1"/>
          </p:cNvPicPr>
          <p:nvPr/>
        </p:nvPicPr>
        <p:blipFill>
          <a:blip r:embed="rId3"/>
          <a:stretch>
            <a:fillRect/>
          </a:stretch>
        </p:blipFill>
        <p:spPr>
          <a:xfrm>
            <a:off x="1219200" y="1676400"/>
            <a:ext cx="7162800" cy="4387979"/>
          </a:xfrm>
          <a:prstGeom prst="rect">
            <a:avLst/>
          </a:prstGeom>
        </p:spPr>
      </p:pic>
    </p:spTree>
    <p:extLst>
      <p:ext uri="{BB962C8B-B14F-4D97-AF65-F5344CB8AC3E}">
        <p14:creationId xmlns:p14="http://schemas.microsoft.com/office/powerpoint/2010/main" val="302895401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066800"/>
            <a:ext cx="3048000" cy="1143000"/>
          </a:xfrm>
        </p:spPr>
        <p:txBody>
          <a:bodyPr>
            <a:noAutofit/>
          </a:bodyPr>
          <a:lstStyle/>
          <a:p>
            <a:r>
              <a:rPr lang="en-US" sz="3200" dirty="0" smtClean="0"/>
              <a:t>Checking that the XPath expression works with </a:t>
            </a:r>
            <a:r>
              <a:rPr lang="en-US" sz="3200" dirty="0" err="1" smtClean="0"/>
              <a:t>scrapy</a:t>
            </a:r>
            <a:r>
              <a:rPr lang="en-US" sz="3200" dirty="0" smtClean="0"/>
              <a:t> shell</a:t>
            </a:r>
            <a:endParaRPr lang="en-US" sz="3200" dirty="0"/>
          </a:p>
        </p:txBody>
      </p:sp>
      <p:pic>
        <p:nvPicPr>
          <p:cNvPr id="6" name="Picture 5"/>
          <p:cNvPicPr>
            <a:picLocks noChangeAspect="1"/>
          </p:cNvPicPr>
          <p:nvPr/>
        </p:nvPicPr>
        <p:blipFill rotWithShape="1">
          <a:blip r:embed="rId3"/>
          <a:srcRect t="1" b="24183"/>
          <a:stretch/>
        </p:blipFill>
        <p:spPr>
          <a:xfrm>
            <a:off x="3581400" y="210457"/>
            <a:ext cx="5426440" cy="6629400"/>
          </a:xfrm>
          <a:prstGeom prst="rect">
            <a:avLst/>
          </a:prstGeom>
        </p:spPr>
      </p:pic>
      <p:pic>
        <p:nvPicPr>
          <p:cNvPr id="4" name="Picture 3"/>
          <p:cNvPicPr>
            <a:picLocks noChangeAspect="1"/>
          </p:cNvPicPr>
          <p:nvPr/>
        </p:nvPicPr>
        <p:blipFill>
          <a:blip r:embed="rId4"/>
          <a:stretch>
            <a:fillRect/>
          </a:stretch>
        </p:blipFill>
        <p:spPr>
          <a:xfrm>
            <a:off x="228600" y="3048000"/>
            <a:ext cx="3124200" cy="3539979"/>
          </a:xfrm>
          <a:prstGeom prst="rect">
            <a:avLst/>
          </a:prstGeom>
        </p:spPr>
      </p:pic>
      <p:sp>
        <p:nvSpPr>
          <p:cNvPr id="5" name="Rectangle 4"/>
          <p:cNvSpPr/>
          <p:nvPr/>
        </p:nvSpPr>
        <p:spPr>
          <a:xfrm>
            <a:off x="849268" y="6086936"/>
            <a:ext cx="2715405" cy="738664"/>
          </a:xfrm>
          <a:prstGeom prst="rect">
            <a:avLst/>
          </a:prstGeom>
        </p:spPr>
        <p:txBody>
          <a:bodyPr wrap="square">
            <a:spAutoFit/>
          </a:bodyPr>
          <a:lstStyle/>
          <a:p>
            <a:r>
              <a:rPr lang="en-US" sz="1050" dirty="0">
                <a:latin typeface="Consolas" panose="020B0609020204030204" pitchFamily="49" charset="0"/>
                <a:cs typeface="Consolas" panose="020B0609020204030204" pitchFamily="49" charset="0"/>
                <a:hlinkClick r:id="rId5"/>
              </a:rPr>
              <a:t>https://</a:t>
            </a:r>
            <a:r>
              <a:rPr lang="en-US" sz="1050" dirty="0" smtClean="0">
                <a:latin typeface="Consolas" panose="020B0609020204030204" pitchFamily="49" charset="0"/>
                <a:cs typeface="Consolas" panose="020B0609020204030204" pitchFamily="49" charset="0"/>
                <a:hlinkClick r:id="rId5"/>
              </a:rPr>
              <a:t>www.gumtree.com/p/property-to-rent/beautiful-2-bedroom-flat-off-finchley-road/1284181064</a:t>
            </a:r>
            <a:endParaRPr lang="en-US" sz="1050" dirty="0" smtClean="0">
              <a:latin typeface="Consolas" panose="020B0609020204030204" pitchFamily="49" charset="0"/>
              <a:cs typeface="Consolas" panose="020B0609020204030204" pitchFamily="49" charset="0"/>
            </a:endParaRPr>
          </a:p>
          <a:p>
            <a:endParaRPr lang="en-US" sz="105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5463017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066800"/>
            <a:ext cx="2057400" cy="1828800"/>
          </a:xfrm>
        </p:spPr>
        <p:txBody>
          <a:bodyPr>
            <a:noAutofit/>
          </a:bodyPr>
          <a:lstStyle/>
          <a:p>
            <a:r>
              <a:rPr lang="en-US" sz="2400" dirty="0" smtClean="0"/>
              <a:t>Fetching additional data of interest</a:t>
            </a:r>
            <a:endParaRPr lang="en-US" sz="2400" dirty="0"/>
          </a:p>
        </p:txBody>
      </p:sp>
      <p:pic>
        <p:nvPicPr>
          <p:cNvPr id="4" name="Picture 3"/>
          <p:cNvPicPr>
            <a:picLocks noChangeAspect="1"/>
          </p:cNvPicPr>
          <p:nvPr/>
        </p:nvPicPr>
        <p:blipFill rotWithShape="1">
          <a:blip r:embed="rId3"/>
          <a:srcRect b="40037"/>
          <a:stretch/>
        </p:blipFill>
        <p:spPr>
          <a:xfrm>
            <a:off x="2400300" y="304800"/>
            <a:ext cx="6448425" cy="6134100"/>
          </a:xfrm>
          <a:prstGeom prst="rect">
            <a:avLst/>
          </a:prstGeom>
        </p:spPr>
      </p:pic>
      <p:pic>
        <p:nvPicPr>
          <p:cNvPr id="5" name="Picture 4"/>
          <p:cNvPicPr>
            <a:picLocks noChangeAspect="1"/>
          </p:cNvPicPr>
          <p:nvPr/>
        </p:nvPicPr>
        <p:blipFill>
          <a:blip r:embed="rId4"/>
          <a:stretch>
            <a:fillRect/>
          </a:stretch>
        </p:blipFill>
        <p:spPr>
          <a:xfrm>
            <a:off x="152400" y="3657600"/>
            <a:ext cx="2115448" cy="2396979"/>
          </a:xfrm>
          <a:prstGeom prst="rect">
            <a:avLst/>
          </a:prstGeom>
        </p:spPr>
      </p:pic>
    </p:spTree>
    <p:extLst>
      <p:ext uri="{BB962C8B-B14F-4D97-AF65-F5344CB8AC3E}">
        <p14:creationId xmlns:p14="http://schemas.microsoft.com/office/powerpoint/2010/main" val="261186120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598" y="-32657"/>
            <a:ext cx="8904515" cy="1143000"/>
          </a:xfrm>
        </p:spPr>
        <p:txBody>
          <a:bodyPr>
            <a:noAutofit/>
          </a:bodyPr>
          <a:lstStyle/>
          <a:p>
            <a:r>
              <a:rPr lang="en-US" sz="3200" dirty="0" smtClean="0"/>
              <a:t>Using CSS selectors to extract data</a:t>
            </a:r>
            <a:endParaRPr lang="en-US" sz="3200" dirty="0"/>
          </a:p>
        </p:txBody>
      </p:sp>
      <p:pic>
        <p:nvPicPr>
          <p:cNvPr id="8" name="Picture 7"/>
          <p:cNvPicPr>
            <a:picLocks noChangeAspect="1"/>
          </p:cNvPicPr>
          <p:nvPr/>
        </p:nvPicPr>
        <p:blipFill>
          <a:blip r:embed="rId3"/>
          <a:stretch>
            <a:fillRect/>
          </a:stretch>
        </p:blipFill>
        <p:spPr>
          <a:xfrm>
            <a:off x="1143000" y="4495800"/>
            <a:ext cx="7552267" cy="2133600"/>
          </a:xfrm>
          <a:prstGeom prst="rect">
            <a:avLst/>
          </a:prstGeom>
        </p:spPr>
      </p:pic>
      <p:pic>
        <p:nvPicPr>
          <p:cNvPr id="10" name="Picture 9"/>
          <p:cNvPicPr>
            <a:picLocks noChangeAspect="1"/>
          </p:cNvPicPr>
          <p:nvPr/>
        </p:nvPicPr>
        <p:blipFill>
          <a:blip r:embed="rId4"/>
          <a:stretch>
            <a:fillRect/>
          </a:stretch>
        </p:blipFill>
        <p:spPr>
          <a:xfrm>
            <a:off x="299355" y="838200"/>
            <a:ext cx="8763000" cy="3349388"/>
          </a:xfrm>
          <a:prstGeom prst="rect">
            <a:avLst/>
          </a:prstGeom>
        </p:spPr>
      </p:pic>
    </p:spTree>
    <p:extLst>
      <p:ext uri="{BB962C8B-B14F-4D97-AF65-F5344CB8AC3E}">
        <p14:creationId xmlns:p14="http://schemas.microsoft.com/office/powerpoint/2010/main" val="11030115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3657600" cy="1143000"/>
          </a:xfrm>
        </p:spPr>
        <p:txBody>
          <a:bodyPr>
            <a:normAutofit fontScale="90000"/>
          </a:bodyPr>
          <a:lstStyle/>
          <a:p>
            <a:r>
              <a:rPr lang="en-US" dirty="0" smtClean="0"/>
              <a:t>A </a:t>
            </a:r>
            <a:r>
              <a:rPr lang="en-US" dirty="0" err="1" smtClean="0"/>
              <a:t>Scrapy</a:t>
            </a:r>
            <a:r>
              <a:rPr lang="en-US" dirty="0" smtClean="0"/>
              <a:t> project</a:t>
            </a:r>
            <a:endParaRPr lang="en-US" dirty="0"/>
          </a:p>
        </p:txBody>
      </p:sp>
      <p:sp>
        <p:nvSpPr>
          <p:cNvPr id="3" name="Content Placeholder 2"/>
          <p:cNvSpPr>
            <a:spLocks noGrp="1"/>
          </p:cNvSpPr>
          <p:nvPr>
            <p:ph idx="1"/>
          </p:nvPr>
        </p:nvSpPr>
        <p:spPr>
          <a:xfrm>
            <a:off x="457200" y="1600200"/>
            <a:ext cx="3657600" cy="4525963"/>
          </a:xfrm>
        </p:spPr>
        <p:txBody>
          <a:bodyPr>
            <a:normAutofit fontScale="55000" lnSpcReduction="20000"/>
          </a:bodyPr>
          <a:lstStyle/>
          <a:p>
            <a:r>
              <a:rPr lang="en-US" dirty="0"/>
              <a:t>Up to now, we were "playing" with </a:t>
            </a:r>
            <a:r>
              <a:rPr lang="en-US" dirty="0" err="1"/>
              <a:t>Scrapy</a:t>
            </a:r>
            <a:r>
              <a:rPr lang="en-US" dirty="0"/>
              <a:t> shell. </a:t>
            </a:r>
            <a:endParaRPr lang="en-US" dirty="0" smtClean="0"/>
          </a:p>
          <a:p>
            <a:r>
              <a:rPr lang="en-US" dirty="0" smtClean="0"/>
              <a:t>Obviously</a:t>
            </a:r>
            <a:r>
              <a:rPr lang="en-US" dirty="0"/>
              <a:t>, we don't want to type the code each time we want to crawl </a:t>
            </a:r>
            <a:r>
              <a:rPr lang="en-US" dirty="0" smtClean="0"/>
              <a:t>something</a:t>
            </a:r>
          </a:p>
          <a:p>
            <a:r>
              <a:rPr lang="en-US" dirty="0" smtClean="0"/>
              <a:t>The </a:t>
            </a:r>
            <a:r>
              <a:rPr lang="en-US" dirty="0" err="1"/>
              <a:t>Scrapy</a:t>
            </a:r>
            <a:r>
              <a:rPr lang="en-US" dirty="0"/>
              <a:t> shell is just a utility to help us play with pages, XPath expressions, and </a:t>
            </a:r>
            <a:r>
              <a:rPr lang="en-US" dirty="0" err="1"/>
              <a:t>Scrapy</a:t>
            </a:r>
            <a:r>
              <a:rPr lang="en-US" dirty="0"/>
              <a:t> </a:t>
            </a:r>
            <a:r>
              <a:rPr lang="en-US" dirty="0" smtClean="0"/>
              <a:t>objects </a:t>
            </a:r>
          </a:p>
          <a:p>
            <a:r>
              <a:rPr lang="en-US" dirty="0" smtClean="0"/>
              <a:t>Don't </a:t>
            </a:r>
            <a:r>
              <a:rPr lang="en-US" dirty="0"/>
              <a:t>invest much time in writing complicated code there, because it's bound to get lost as soon as you </a:t>
            </a:r>
            <a:r>
              <a:rPr lang="en-US" dirty="0" smtClean="0"/>
              <a:t>exit </a:t>
            </a:r>
          </a:p>
          <a:p>
            <a:r>
              <a:rPr lang="en-US" dirty="0" smtClean="0"/>
              <a:t>In </a:t>
            </a:r>
            <a:r>
              <a:rPr lang="en-US" dirty="0"/>
              <a:t>order to write real </a:t>
            </a:r>
            <a:r>
              <a:rPr lang="en-US" dirty="0" err="1"/>
              <a:t>Scrapy</a:t>
            </a:r>
            <a:r>
              <a:rPr lang="en-US" dirty="0"/>
              <a:t> code, we use </a:t>
            </a:r>
            <a:r>
              <a:rPr lang="en-US" dirty="0" smtClean="0"/>
              <a:t>projects </a:t>
            </a:r>
          </a:p>
          <a:p>
            <a:r>
              <a:rPr lang="en-US" dirty="0"/>
              <a:t>A project groups Items and </a:t>
            </a:r>
            <a:r>
              <a:rPr lang="en-US" dirty="0" smtClean="0"/>
              <a:t>spiders </a:t>
            </a:r>
            <a:r>
              <a:rPr lang="en-US" dirty="0"/>
              <a:t>	</a:t>
            </a:r>
          </a:p>
          <a:p>
            <a:endParaRPr lang="en-US" dirty="0"/>
          </a:p>
        </p:txBody>
      </p:sp>
      <p:pic>
        <p:nvPicPr>
          <p:cNvPr id="5" name="Picture 4"/>
          <p:cNvPicPr>
            <a:picLocks noChangeAspect="1"/>
          </p:cNvPicPr>
          <p:nvPr/>
        </p:nvPicPr>
        <p:blipFill rotWithShape="1">
          <a:blip r:embed="rId3"/>
          <a:srcRect r="28729" b="59683"/>
          <a:stretch/>
        </p:blipFill>
        <p:spPr>
          <a:xfrm>
            <a:off x="4343400" y="1600200"/>
            <a:ext cx="4595813" cy="4124325"/>
          </a:xfrm>
          <a:prstGeom prst="rect">
            <a:avLst/>
          </a:prstGeom>
        </p:spPr>
      </p:pic>
      <p:sp>
        <p:nvSpPr>
          <p:cNvPr id="6" name="Rectangle 5"/>
          <p:cNvSpPr/>
          <p:nvPr/>
        </p:nvSpPr>
        <p:spPr>
          <a:xfrm>
            <a:off x="4389119" y="1905000"/>
            <a:ext cx="4550093" cy="351314"/>
          </a:xfrm>
          <a:prstGeom prst="rect">
            <a:avLst/>
          </a:prstGeom>
          <a:noFill/>
          <a:ln w="476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8930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500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Defining items</a:t>
            </a:r>
            <a:endParaRPr lang="en-US" dirty="0"/>
          </a:p>
        </p:txBody>
      </p:sp>
      <p:sp>
        <p:nvSpPr>
          <p:cNvPr id="3" name="Content Placeholder 2"/>
          <p:cNvSpPr>
            <a:spLocks noGrp="1"/>
          </p:cNvSpPr>
          <p:nvPr>
            <p:ph idx="1"/>
          </p:nvPr>
        </p:nvSpPr>
        <p:spPr>
          <a:xfrm>
            <a:off x="457200" y="1600200"/>
            <a:ext cx="3733800" cy="4525963"/>
          </a:xfrm>
        </p:spPr>
        <p:txBody>
          <a:bodyPr>
            <a:normAutofit fontScale="55000" lnSpcReduction="20000"/>
          </a:bodyPr>
          <a:lstStyle/>
          <a:p>
            <a:r>
              <a:rPr lang="en-US" dirty="0"/>
              <a:t>The main goal in scraping is to extract structured data from unstructured sources, typically, web pages</a:t>
            </a:r>
            <a:r>
              <a:rPr lang="en-US" dirty="0" smtClean="0"/>
              <a:t>.</a:t>
            </a:r>
          </a:p>
          <a:p>
            <a:r>
              <a:rPr lang="en-US" dirty="0" err="1" smtClean="0"/>
              <a:t>Scrapy</a:t>
            </a:r>
            <a:r>
              <a:rPr lang="en-US" dirty="0" smtClean="0"/>
              <a:t> </a:t>
            </a:r>
            <a:r>
              <a:rPr lang="en-US" dirty="0"/>
              <a:t>spiders can return the extracted data as Python </a:t>
            </a:r>
            <a:r>
              <a:rPr lang="en-US" dirty="0" err="1"/>
              <a:t>dicts</a:t>
            </a:r>
            <a:r>
              <a:rPr lang="en-US" dirty="0"/>
              <a:t>. While convenient and familiar, Python </a:t>
            </a:r>
            <a:r>
              <a:rPr lang="en-US" dirty="0" err="1"/>
              <a:t>dicts</a:t>
            </a:r>
            <a:r>
              <a:rPr lang="en-US" dirty="0"/>
              <a:t> lack structure: it is easy to make a typo in a field name or return inconsistent data, especially in a larger project with many spiders.</a:t>
            </a:r>
          </a:p>
          <a:p>
            <a:r>
              <a:rPr lang="en-US" dirty="0" smtClean="0"/>
              <a:t>To </a:t>
            </a:r>
            <a:r>
              <a:rPr lang="en-US" dirty="0"/>
              <a:t>define common output data format </a:t>
            </a:r>
            <a:r>
              <a:rPr lang="en-US" dirty="0" err="1"/>
              <a:t>Scrapy</a:t>
            </a:r>
            <a:r>
              <a:rPr lang="en-US" dirty="0"/>
              <a:t> provides the </a:t>
            </a:r>
            <a:r>
              <a:rPr lang="en-US" dirty="0">
                <a:latin typeface="Consolas" panose="020B0609020204030204" pitchFamily="49" charset="0"/>
                <a:cs typeface="Consolas" panose="020B0609020204030204" pitchFamily="49" charset="0"/>
              </a:rPr>
              <a:t>Item</a:t>
            </a:r>
            <a:r>
              <a:rPr lang="en-US" dirty="0"/>
              <a:t> class.</a:t>
            </a:r>
            <a:endParaRPr lang="en-US" dirty="0" smtClean="0"/>
          </a:p>
          <a:p>
            <a:r>
              <a:rPr lang="en-US" dirty="0" smtClean="0">
                <a:latin typeface="Consolas" panose="020B0609020204030204" pitchFamily="49" charset="0"/>
                <a:cs typeface="Consolas" panose="020B0609020204030204" pitchFamily="49" charset="0"/>
              </a:rPr>
              <a:t>Item</a:t>
            </a:r>
            <a:r>
              <a:rPr lang="en-US" dirty="0" smtClean="0"/>
              <a:t> </a:t>
            </a:r>
            <a:r>
              <a:rPr lang="en-US" dirty="0"/>
              <a:t>objects are simple containers used to collect the scraped data. </a:t>
            </a:r>
          </a:p>
        </p:txBody>
      </p:sp>
      <p:sp>
        <p:nvSpPr>
          <p:cNvPr id="7" name="Rectangle 6"/>
          <p:cNvSpPr/>
          <p:nvPr/>
        </p:nvSpPr>
        <p:spPr>
          <a:xfrm>
            <a:off x="4419600" y="1600200"/>
            <a:ext cx="4572000" cy="5016758"/>
          </a:xfrm>
          <a:prstGeom prst="rect">
            <a:avLst/>
          </a:prstGeom>
          <a:ln>
            <a:solidFill>
              <a:schemeClr val="tx1"/>
            </a:solidFill>
          </a:ln>
        </p:spPr>
        <p:txBody>
          <a:bodyPr>
            <a:spAutoFit/>
          </a:bodyPr>
          <a:lstStyle/>
          <a:p>
            <a:r>
              <a:rPr lang="en-US" sz="1600" b="1" dirty="0">
                <a:solidFill>
                  <a:srgbClr val="0000FF"/>
                </a:solidFill>
                <a:highlight>
                  <a:srgbClr val="FFFFFF"/>
                </a:highlight>
                <a:latin typeface="Courier New" panose="02070309020205020404" pitchFamily="49" charset="0"/>
              </a:rPr>
              <a:t>from</a:t>
            </a:r>
            <a:r>
              <a:rPr lang="en-US" sz="1600" dirty="0">
                <a:solidFill>
                  <a:srgbClr val="000000"/>
                </a:solidFill>
                <a:highlight>
                  <a:srgbClr val="FFFFFF"/>
                </a:highlight>
                <a:latin typeface="Courier New" panose="02070309020205020404" pitchFamily="49" charset="0"/>
              </a:rPr>
              <a:t> </a:t>
            </a:r>
            <a:r>
              <a:rPr lang="en-US" sz="1600" dirty="0" err="1">
                <a:solidFill>
                  <a:srgbClr val="000000"/>
                </a:solidFill>
                <a:highlight>
                  <a:srgbClr val="FFFFFF"/>
                </a:highlight>
                <a:latin typeface="Courier New" panose="02070309020205020404" pitchFamily="49" charset="0"/>
              </a:rPr>
              <a:t>scrapy</a:t>
            </a:r>
            <a:r>
              <a:rPr lang="en-US" sz="1600" b="1" dirty="0" err="1">
                <a:solidFill>
                  <a:srgbClr val="000080"/>
                </a:solidFill>
                <a:highlight>
                  <a:srgbClr val="FFFFFF"/>
                </a:highlight>
                <a:latin typeface="Courier New" panose="02070309020205020404" pitchFamily="49" charset="0"/>
              </a:rPr>
              <a:t>.</a:t>
            </a:r>
            <a:r>
              <a:rPr lang="en-US" sz="1600" dirty="0" err="1">
                <a:solidFill>
                  <a:srgbClr val="000000"/>
                </a:solidFill>
                <a:highlight>
                  <a:srgbClr val="FFFFFF"/>
                </a:highlight>
                <a:latin typeface="Courier New" panose="02070309020205020404" pitchFamily="49" charset="0"/>
              </a:rPr>
              <a:t>item</a:t>
            </a:r>
            <a:r>
              <a:rPr lang="en-US" sz="1600" dirty="0">
                <a:solidFill>
                  <a:srgbClr val="000000"/>
                </a:solidFill>
                <a:highlight>
                  <a:srgbClr val="FFFFFF"/>
                </a:highlight>
                <a:latin typeface="Courier New" panose="02070309020205020404" pitchFamily="49" charset="0"/>
              </a:rPr>
              <a:t> </a:t>
            </a:r>
            <a:r>
              <a:rPr lang="en-US" sz="1600" b="1" dirty="0">
                <a:solidFill>
                  <a:srgbClr val="0000FF"/>
                </a:solidFill>
                <a:highlight>
                  <a:srgbClr val="FFFFFF"/>
                </a:highlight>
                <a:latin typeface="Courier New" panose="02070309020205020404" pitchFamily="49" charset="0"/>
              </a:rPr>
              <a:t>import</a:t>
            </a:r>
            <a:r>
              <a:rPr lang="en-US" sz="1600" dirty="0">
                <a:solidFill>
                  <a:srgbClr val="000000"/>
                </a:solidFill>
                <a:highlight>
                  <a:srgbClr val="FFFFFF"/>
                </a:highlight>
                <a:latin typeface="Courier New" panose="02070309020205020404" pitchFamily="49" charset="0"/>
              </a:rPr>
              <a:t> Item</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p>
          <a:p>
            <a:endParaRPr lang="en-US" sz="1600" dirty="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class</a:t>
            </a:r>
            <a:r>
              <a:rPr lang="en-US" sz="1600" dirty="0">
                <a:solidFill>
                  <a:srgbClr val="000000"/>
                </a:solidFill>
                <a:highlight>
                  <a:srgbClr val="FFFFFF"/>
                </a:highlight>
                <a:latin typeface="Courier New" panose="02070309020205020404" pitchFamily="49" charset="0"/>
              </a:rPr>
              <a:t> </a:t>
            </a:r>
            <a:r>
              <a:rPr lang="en-US" sz="1600" b="1" dirty="0" err="1">
                <a:solidFill>
                  <a:srgbClr val="000000"/>
                </a:solidFill>
                <a:highlight>
                  <a:srgbClr val="FFFFFF"/>
                </a:highlight>
                <a:latin typeface="Courier New" panose="02070309020205020404" pitchFamily="49" charset="0"/>
              </a:rPr>
              <a:t>PropertiesItem</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Item</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dirty="0">
                <a:solidFill>
                  <a:srgbClr val="008000"/>
                </a:solidFill>
                <a:highlight>
                  <a:srgbClr val="FFFFFF"/>
                </a:highlight>
                <a:latin typeface="Courier New" panose="02070309020205020404" pitchFamily="49" charset="0"/>
              </a:rPr>
              <a:t># Primary fields</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title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price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description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address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dirty="0" err="1">
                <a:solidFill>
                  <a:srgbClr val="000000"/>
                </a:solidFill>
                <a:highlight>
                  <a:srgbClr val="FFFFFF"/>
                </a:highlight>
                <a:latin typeface="Courier New" panose="02070309020205020404" pitchFamily="49" charset="0"/>
              </a:rPr>
              <a:t>image_urls</a:t>
            </a:r>
            <a:r>
              <a:rPr lang="en-US" sz="1600" dirty="0">
                <a:solidFill>
                  <a:srgbClr val="000000"/>
                </a:solidFill>
                <a:highlight>
                  <a:srgbClr val="FFFFFF"/>
                </a:highlight>
                <a:latin typeface="Courier New" panose="02070309020205020404" pitchFamily="49" charset="0"/>
              </a:rPr>
              <a:t>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smtClean="0">
                <a:solidFill>
                  <a:srgbClr val="000080"/>
                </a:solidFill>
                <a:highlight>
                  <a:srgbClr val="FFFFFF"/>
                </a:highlight>
                <a:latin typeface="Courier New" panose="02070309020205020404" pitchFamily="49" charset="0"/>
              </a:rPr>
              <a:t>()</a:t>
            </a:r>
          </a:p>
          <a:p>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dirty="0">
                <a:solidFill>
                  <a:srgbClr val="008000"/>
                </a:solidFill>
                <a:highlight>
                  <a:srgbClr val="FFFFFF"/>
                </a:highlight>
                <a:latin typeface="Courier New" panose="02070309020205020404" pitchFamily="49" charset="0"/>
              </a:rPr>
              <a:t># Calculated fields</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images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location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smtClean="0">
                <a:solidFill>
                  <a:srgbClr val="000080"/>
                </a:solidFill>
                <a:highlight>
                  <a:srgbClr val="FFFFFF"/>
                </a:highlight>
                <a:latin typeface="Courier New" panose="02070309020205020404" pitchFamily="49" charset="0"/>
              </a:rPr>
              <a:t>()</a:t>
            </a:r>
          </a:p>
          <a:p>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dirty="0">
                <a:solidFill>
                  <a:srgbClr val="008000"/>
                </a:solidFill>
                <a:highlight>
                  <a:srgbClr val="FFFFFF"/>
                </a:highlight>
                <a:latin typeface="Courier New" panose="02070309020205020404" pitchFamily="49" charset="0"/>
              </a:rPr>
              <a:t># Housekeeping fields</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dirty="0" err="1">
                <a:solidFill>
                  <a:srgbClr val="000000"/>
                </a:solidFill>
                <a:highlight>
                  <a:srgbClr val="FFFFFF"/>
                </a:highlight>
                <a:latin typeface="Courier New" panose="02070309020205020404" pitchFamily="49" charset="0"/>
              </a:rPr>
              <a:t>url</a:t>
            </a:r>
            <a:r>
              <a:rPr lang="en-US" sz="1600" dirty="0">
                <a:solidFill>
                  <a:srgbClr val="000000"/>
                </a:solidFill>
                <a:highlight>
                  <a:srgbClr val="FFFFFF"/>
                </a:highlight>
                <a:latin typeface="Courier New" panose="02070309020205020404" pitchFamily="49" charset="0"/>
              </a:rPr>
              <a:t>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project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spider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server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date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Field</a:t>
            </a:r>
            <a:r>
              <a:rPr lang="en-US" sz="1600" b="1" dirty="0" smtClean="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endParaRPr lang="en-US" sz="1600" dirty="0"/>
          </a:p>
        </p:txBody>
      </p:sp>
      <p:sp>
        <p:nvSpPr>
          <p:cNvPr id="8" name="Rectangle 7"/>
          <p:cNvSpPr/>
          <p:nvPr/>
        </p:nvSpPr>
        <p:spPr>
          <a:xfrm>
            <a:off x="5731509" y="1268968"/>
            <a:ext cx="2590774" cy="369332"/>
          </a:xfrm>
          <a:prstGeom prst="rect">
            <a:avLst/>
          </a:prstGeom>
        </p:spPr>
        <p:txBody>
          <a:bodyPr wrap="none">
            <a:spAutoFit/>
          </a:bodyPr>
          <a:lstStyle/>
          <a:p>
            <a:r>
              <a:rPr lang="en-US" dirty="0">
                <a:latin typeface="Consolas" panose="020B0609020204030204" pitchFamily="49" charset="0"/>
                <a:cs typeface="Consolas" panose="020B0609020204030204" pitchFamily="49" charset="0"/>
              </a:rPr>
              <a:t>properties/items.py</a:t>
            </a:r>
          </a:p>
        </p:txBody>
      </p:sp>
    </p:spTree>
    <p:extLst>
      <p:ext uri="{BB962C8B-B14F-4D97-AF65-F5344CB8AC3E}">
        <p14:creationId xmlns:p14="http://schemas.microsoft.com/office/powerpoint/2010/main" val="51796539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9770"/>
            <a:ext cx="8229600" cy="819150"/>
          </a:xfrm>
        </p:spPr>
        <p:txBody>
          <a:bodyPr/>
          <a:lstStyle/>
          <a:p>
            <a:r>
              <a:rPr lang="en-US" dirty="0" smtClean="0"/>
              <a:t>Writing spiders</a:t>
            </a:r>
            <a:endParaRPr lang="en-US" dirty="0"/>
          </a:p>
        </p:txBody>
      </p:sp>
      <p:sp>
        <p:nvSpPr>
          <p:cNvPr id="3" name="Content Placeholder 2"/>
          <p:cNvSpPr>
            <a:spLocks noGrp="1"/>
          </p:cNvSpPr>
          <p:nvPr>
            <p:ph idx="1"/>
          </p:nvPr>
        </p:nvSpPr>
        <p:spPr>
          <a:xfrm>
            <a:off x="30480" y="1058920"/>
            <a:ext cx="4008120" cy="5227523"/>
          </a:xfrm>
        </p:spPr>
        <p:txBody>
          <a:bodyPr>
            <a:noAutofit/>
          </a:bodyPr>
          <a:lstStyle/>
          <a:p>
            <a:r>
              <a:rPr lang="en-US" sz="2000" dirty="0" smtClean="0"/>
              <a:t>Spiders are classes which define how a certain site (or a group of sites) will be scraped, including how to perform the crawl (follow links) and how to extract structured data from the pages (scraping items)</a:t>
            </a:r>
          </a:p>
          <a:p>
            <a:r>
              <a:rPr lang="en-US" sz="2000" dirty="0" smtClean="0"/>
              <a:t>Typically</a:t>
            </a:r>
            <a:r>
              <a:rPr lang="en-US" sz="2000" dirty="0"/>
              <a:t>, there will </a:t>
            </a:r>
            <a:r>
              <a:rPr lang="en-US" sz="2000" dirty="0" smtClean="0"/>
              <a:t>be one </a:t>
            </a:r>
            <a:r>
              <a:rPr lang="en-US" sz="2000" dirty="0"/>
              <a:t>spider per </a:t>
            </a:r>
            <a:r>
              <a:rPr lang="en-US" sz="2000" dirty="0" smtClean="0"/>
              <a:t>website</a:t>
            </a:r>
          </a:p>
          <a:p>
            <a:r>
              <a:rPr lang="en-US" sz="2000" dirty="0" smtClean="0"/>
              <a:t>A </a:t>
            </a:r>
            <a:r>
              <a:rPr lang="en-US" sz="2000" dirty="0"/>
              <a:t>spider's </a:t>
            </a:r>
            <a:r>
              <a:rPr lang="en-US" sz="2000" dirty="0" smtClean="0"/>
              <a:t>code implements </a:t>
            </a:r>
            <a:r>
              <a:rPr lang="en-US" sz="2000" dirty="0"/>
              <a:t>the whole UR</a:t>
            </a:r>
            <a:r>
              <a:rPr lang="en-US" sz="2000" baseline="30000" dirty="0"/>
              <a:t>2</a:t>
            </a:r>
            <a:r>
              <a:rPr lang="en-US" sz="2000" dirty="0"/>
              <a:t>IM </a:t>
            </a:r>
            <a:r>
              <a:rPr lang="en-US" sz="2000" dirty="0" smtClean="0"/>
              <a:t>process</a:t>
            </a:r>
          </a:p>
          <a:p>
            <a:r>
              <a:rPr lang="en-US" sz="2000" dirty="0" smtClean="0"/>
              <a:t>What the                                  </a:t>
            </a:r>
            <a:r>
              <a:rPr lang="en-US" sz="1600" dirty="0" smtClean="0">
                <a:latin typeface="Consolas" panose="020B0609020204030204" pitchFamily="49" charset="0"/>
                <a:cs typeface="Consolas" panose="020B0609020204030204" pitchFamily="49" charset="0"/>
              </a:rPr>
              <a:t>&gt;</a:t>
            </a:r>
            <a:r>
              <a:rPr lang="en-US" sz="1600" dirty="0" err="1" smtClean="0">
                <a:latin typeface="Consolas" panose="020B0609020204030204" pitchFamily="49" charset="0"/>
                <a:cs typeface="Consolas" panose="020B0609020204030204" pitchFamily="49" charset="0"/>
              </a:rPr>
              <a:t>scrapy</a:t>
            </a:r>
            <a:r>
              <a:rPr lang="en-US" sz="1600" dirty="0" smtClean="0">
                <a:latin typeface="Consolas" panose="020B0609020204030204" pitchFamily="49" charset="0"/>
                <a:cs typeface="Consolas" panose="020B0609020204030204" pitchFamily="49" charset="0"/>
              </a:rPr>
              <a:t> </a:t>
            </a:r>
            <a:r>
              <a:rPr lang="en-US" sz="1600" dirty="0" err="1" smtClean="0">
                <a:latin typeface="Consolas" panose="020B0609020204030204" pitchFamily="49" charset="0"/>
                <a:cs typeface="Consolas" panose="020B0609020204030204" pitchFamily="49" charset="0"/>
              </a:rPr>
              <a:t>genspider</a:t>
            </a:r>
            <a:r>
              <a:rPr lang="en-US" sz="1600" dirty="0" smtClean="0">
                <a:latin typeface="Consolas" panose="020B0609020204030204" pitchFamily="49" charset="0"/>
                <a:cs typeface="Consolas" panose="020B0609020204030204" pitchFamily="49" charset="0"/>
              </a:rPr>
              <a:t> command</a:t>
            </a:r>
            <a:r>
              <a:rPr lang="en-US" sz="1600" dirty="0" smtClean="0"/>
              <a:t>                    </a:t>
            </a:r>
            <a:r>
              <a:rPr lang="en-US" sz="2000" dirty="0" smtClean="0"/>
              <a:t>does is to </a:t>
            </a:r>
            <a:r>
              <a:rPr lang="en-US" sz="2000" dirty="0"/>
              <a:t>create a "default" spider with the name "</a:t>
            </a:r>
            <a:r>
              <a:rPr lang="en-US" sz="2000" dirty="0" smtClean="0"/>
              <a:t>basic“ that </a:t>
            </a:r>
            <a:r>
              <a:rPr lang="en-US" sz="2000" dirty="0"/>
              <a:t>is restricted to crawl URLs on the </a:t>
            </a:r>
            <a:r>
              <a:rPr lang="en-US" sz="2000" dirty="0">
                <a:hlinkClick r:id="rId3"/>
              </a:rPr>
              <a:t>https://</a:t>
            </a:r>
            <a:r>
              <a:rPr lang="en-US" sz="2000" dirty="0" smtClean="0">
                <a:hlinkClick r:id="rId3"/>
              </a:rPr>
              <a:t>www.gumtree.com</a:t>
            </a:r>
            <a:r>
              <a:rPr lang="en-US" sz="2000" dirty="0" smtClean="0"/>
              <a:t>  </a:t>
            </a:r>
            <a:r>
              <a:rPr lang="en-US" sz="2000" dirty="0"/>
              <a:t>domain</a:t>
            </a:r>
          </a:p>
        </p:txBody>
      </p:sp>
      <p:pic>
        <p:nvPicPr>
          <p:cNvPr id="4" name="Picture 3"/>
          <p:cNvPicPr>
            <a:picLocks noChangeAspect="1"/>
          </p:cNvPicPr>
          <p:nvPr/>
        </p:nvPicPr>
        <p:blipFill rotWithShape="1">
          <a:blip r:embed="rId4"/>
          <a:srcRect b="38405"/>
          <a:stretch/>
        </p:blipFill>
        <p:spPr>
          <a:xfrm>
            <a:off x="4038600" y="1219200"/>
            <a:ext cx="5105400" cy="5067243"/>
          </a:xfrm>
          <a:prstGeom prst="rect">
            <a:avLst/>
          </a:prstGeom>
        </p:spPr>
      </p:pic>
    </p:spTree>
    <p:extLst>
      <p:ext uri="{BB962C8B-B14F-4D97-AF65-F5344CB8AC3E}">
        <p14:creationId xmlns:p14="http://schemas.microsoft.com/office/powerpoint/2010/main" val="429048825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9770"/>
            <a:ext cx="8229600" cy="819150"/>
          </a:xfrm>
        </p:spPr>
        <p:txBody>
          <a:bodyPr/>
          <a:lstStyle/>
          <a:p>
            <a:r>
              <a:rPr lang="en-US" dirty="0" smtClean="0"/>
              <a:t>Spider file</a:t>
            </a:r>
            <a:endParaRPr lang="en-US" dirty="0"/>
          </a:p>
        </p:txBody>
      </p:sp>
      <p:sp>
        <p:nvSpPr>
          <p:cNvPr id="3" name="Content Placeholder 2"/>
          <p:cNvSpPr>
            <a:spLocks noGrp="1"/>
          </p:cNvSpPr>
          <p:nvPr>
            <p:ph idx="1"/>
          </p:nvPr>
        </p:nvSpPr>
        <p:spPr>
          <a:xfrm>
            <a:off x="457200" y="1600200"/>
            <a:ext cx="3581400" cy="4525963"/>
          </a:xfrm>
        </p:spPr>
        <p:txBody>
          <a:bodyPr>
            <a:normAutofit fontScale="55000" lnSpcReduction="20000"/>
          </a:bodyPr>
          <a:lstStyle/>
          <a:p>
            <a:r>
              <a:rPr lang="en-US" dirty="0"/>
              <a:t>The import statement allows us to use the existing </a:t>
            </a:r>
            <a:r>
              <a:rPr lang="en-US" dirty="0" err="1"/>
              <a:t>Scrapy</a:t>
            </a:r>
            <a:r>
              <a:rPr lang="en-US" dirty="0"/>
              <a:t> framework classes.</a:t>
            </a:r>
          </a:p>
          <a:p>
            <a:r>
              <a:rPr lang="en-US" dirty="0"/>
              <a:t>After this, it's the definition of a </a:t>
            </a:r>
            <a:r>
              <a:rPr lang="en-US" dirty="0" err="1"/>
              <a:t>BasicSpider</a:t>
            </a:r>
            <a:r>
              <a:rPr lang="en-US" dirty="0"/>
              <a:t> class that extends </a:t>
            </a:r>
            <a:r>
              <a:rPr lang="en-US" dirty="0" err="1" smtClean="0"/>
              <a:t>scrapy.Spider</a:t>
            </a:r>
            <a:r>
              <a:rPr lang="en-US" dirty="0" smtClean="0"/>
              <a:t> (i.e. this class already </a:t>
            </a:r>
            <a:r>
              <a:rPr lang="en-US" dirty="0"/>
              <a:t>"inherits" quite some functionality from the </a:t>
            </a:r>
            <a:r>
              <a:rPr lang="en-US" dirty="0" err="1"/>
              <a:t>Scrapy</a:t>
            </a:r>
            <a:r>
              <a:rPr lang="en-US" dirty="0"/>
              <a:t> framework Spider </a:t>
            </a:r>
            <a:r>
              <a:rPr lang="en-US" dirty="0" smtClean="0"/>
              <a:t>class)</a:t>
            </a:r>
            <a:endParaRPr lang="en-US" dirty="0"/>
          </a:p>
          <a:p>
            <a:r>
              <a:rPr lang="en-US" dirty="0" smtClean="0"/>
              <a:t>Then </a:t>
            </a:r>
            <a:r>
              <a:rPr lang="en-US" dirty="0"/>
              <a:t>we see some parameters of the spider like its name and the </a:t>
            </a:r>
            <a:r>
              <a:rPr lang="en-US" dirty="0" smtClean="0"/>
              <a:t>domains that </a:t>
            </a:r>
            <a:r>
              <a:rPr lang="en-US" dirty="0"/>
              <a:t>we are allowed to crawl. </a:t>
            </a:r>
            <a:endParaRPr lang="en-US" dirty="0" smtClean="0"/>
          </a:p>
          <a:p>
            <a:r>
              <a:rPr lang="en-US" dirty="0" smtClean="0"/>
              <a:t>We </a:t>
            </a:r>
            <a:r>
              <a:rPr lang="en-US" dirty="0"/>
              <a:t>have the definition of an empty </a:t>
            </a:r>
            <a:r>
              <a:rPr lang="en-US" dirty="0" smtClean="0"/>
              <a:t>function parse</a:t>
            </a:r>
            <a:r>
              <a:rPr lang="en-US" dirty="0"/>
              <a:t>() </a:t>
            </a:r>
            <a:endParaRPr lang="en-US" dirty="0" smtClean="0"/>
          </a:p>
          <a:p>
            <a:r>
              <a:rPr lang="en-US" dirty="0" smtClean="0"/>
              <a:t>The object—response is </a:t>
            </a:r>
            <a:r>
              <a:rPr lang="en-US" dirty="0"/>
              <a:t>exactly the same response object </a:t>
            </a:r>
            <a:r>
              <a:rPr lang="en-US" dirty="0" smtClean="0"/>
              <a:t>that we </a:t>
            </a:r>
            <a:r>
              <a:rPr lang="en-US" dirty="0"/>
              <a:t>used to play with in the </a:t>
            </a:r>
            <a:r>
              <a:rPr lang="en-US" dirty="0" err="1"/>
              <a:t>Scrapy</a:t>
            </a:r>
            <a:r>
              <a:rPr lang="en-US" dirty="0"/>
              <a:t> shell.</a:t>
            </a:r>
          </a:p>
        </p:txBody>
      </p:sp>
      <p:sp>
        <p:nvSpPr>
          <p:cNvPr id="6" name="Rectangle 5"/>
          <p:cNvSpPr/>
          <p:nvPr/>
        </p:nvSpPr>
        <p:spPr>
          <a:xfrm>
            <a:off x="4343400" y="1981200"/>
            <a:ext cx="4572000" cy="1954381"/>
          </a:xfrm>
          <a:prstGeom prst="rect">
            <a:avLst/>
          </a:prstGeom>
          <a:ln>
            <a:solidFill>
              <a:schemeClr val="tx1"/>
            </a:solidFill>
          </a:ln>
        </p:spPr>
        <p:txBody>
          <a:bodyPr>
            <a:spAutoFit/>
          </a:bodyPr>
          <a:lstStyle/>
          <a:p>
            <a:r>
              <a:rPr lang="en-US" sz="1100" dirty="0">
                <a:solidFill>
                  <a:srgbClr val="008000"/>
                </a:solidFill>
                <a:highlight>
                  <a:srgbClr val="FFFFFF"/>
                </a:highlight>
                <a:latin typeface="Courier New" panose="02070309020205020404" pitchFamily="49" charset="0"/>
              </a:rPr>
              <a:t># -*- coding: utf-8 -*-</a:t>
            </a:r>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class</a:t>
            </a:r>
            <a:r>
              <a:rPr lang="en-US" sz="1100" dirty="0">
                <a:solidFill>
                  <a:srgbClr val="000000"/>
                </a:solidFill>
                <a:highlight>
                  <a:srgbClr val="FFFFFF"/>
                </a:highlight>
                <a:latin typeface="Courier New" panose="02070309020205020404" pitchFamily="49" charset="0"/>
              </a:rPr>
              <a:t> </a:t>
            </a:r>
            <a:r>
              <a:rPr lang="en-US" sz="1100" b="1" dirty="0" err="1">
                <a:solidFill>
                  <a:srgbClr val="000000"/>
                </a:solidFill>
                <a:highlight>
                  <a:srgbClr val="FFFFFF"/>
                </a:highlight>
                <a:latin typeface="Courier New" panose="02070309020205020404" pitchFamily="49" charset="0"/>
              </a:rPr>
              <a:t>BasicSpider</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Spider</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name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a:solidFill>
                  <a:srgbClr val="808080"/>
                </a:solidFill>
                <a:highlight>
                  <a:srgbClr val="FFFFFF"/>
                </a:highlight>
                <a:latin typeface="Courier New" panose="02070309020205020404" pitchFamily="49" charset="0"/>
              </a:rPr>
              <a:t>'basic'</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allowed_domains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u="sng" dirty="0">
                <a:solidFill>
                  <a:srgbClr val="808080"/>
                </a:solidFill>
                <a:highlight>
                  <a:srgbClr val="FFFFFF"/>
                </a:highlight>
                <a:latin typeface="Courier New" panose="02070309020205020404" pitchFamily="49" charset="0"/>
              </a:rPr>
              <a:t>https://www.gumtree.com</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start_urls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u="sng" dirty="0">
                <a:solidFill>
                  <a:srgbClr val="808080"/>
                </a:solidFill>
                <a:highlight>
                  <a:srgbClr val="FFFFFF"/>
                </a:highlight>
                <a:latin typeface="Courier New" panose="02070309020205020404" pitchFamily="49" charset="0"/>
              </a:rPr>
              <a:t>http://https://www.gumtree.com/</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err="1">
                <a:solidFill>
                  <a:srgbClr val="0000FF"/>
                </a:solidFill>
                <a:highlight>
                  <a:srgbClr val="FFFFFF"/>
                </a:highlight>
                <a:latin typeface="Courier New" panose="02070309020205020404" pitchFamily="49" charset="0"/>
              </a:rPr>
              <a:t>def</a:t>
            </a:r>
            <a:r>
              <a:rPr lang="en-US" sz="1100" dirty="0">
                <a:solidFill>
                  <a:srgbClr val="000000"/>
                </a:solidFill>
                <a:highlight>
                  <a:srgbClr val="FFFFFF"/>
                </a:highlight>
                <a:latin typeface="Courier New" panose="02070309020205020404" pitchFamily="49" charset="0"/>
              </a:rPr>
              <a:t> </a:t>
            </a:r>
            <a:r>
              <a:rPr lang="en-US" sz="1100" dirty="0">
                <a:solidFill>
                  <a:srgbClr val="FF00FF"/>
                </a:solidFill>
                <a:highlight>
                  <a:srgbClr val="FFFFFF"/>
                </a:highlight>
                <a:latin typeface="Courier New" panose="02070309020205020404" pitchFamily="49" charset="0"/>
              </a:rPr>
              <a:t>parse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self</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response</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pass</a:t>
            </a:r>
            <a:endParaRPr lang="en-US" sz="1100" dirty="0">
              <a:solidFill>
                <a:srgbClr val="000000"/>
              </a:solidFill>
              <a:highlight>
                <a:srgbClr val="FFFFFF"/>
              </a:highlight>
              <a:latin typeface="Courier New" panose="02070309020205020404" pitchFamily="49" charset="0"/>
            </a:endParaRPr>
          </a:p>
        </p:txBody>
      </p:sp>
      <p:sp>
        <p:nvSpPr>
          <p:cNvPr id="7" name="Rectangle 6"/>
          <p:cNvSpPr/>
          <p:nvPr/>
        </p:nvSpPr>
        <p:spPr>
          <a:xfrm>
            <a:off x="5105400" y="1415534"/>
            <a:ext cx="3603872" cy="369332"/>
          </a:xfrm>
          <a:prstGeom prst="rect">
            <a:avLst/>
          </a:prstGeom>
        </p:spPr>
        <p:txBody>
          <a:bodyPr wrap="none">
            <a:spAutoFit/>
          </a:bodyPr>
          <a:lstStyle/>
          <a:p>
            <a:r>
              <a:rPr lang="en-US" dirty="0">
                <a:latin typeface="Consolas" panose="020B0609020204030204" pitchFamily="49" charset="0"/>
                <a:cs typeface="Consolas" panose="020B0609020204030204" pitchFamily="49" charset="0"/>
              </a:rPr>
              <a:t>properties/spiders/basic.py</a:t>
            </a:r>
          </a:p>
        </p:txBody>
      </p:sp>
    </p:spTree>
    <p:extLst>
      <p:ext uri="{BB962C8B-B14F-4D97-AF65-F5344CB8AC3E}">
        <p14:creationId xmlns:p14="http://schemas.microsoft.com/office/powerpoint/2010/main" val="12685069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5410200" cy="1143000"/>
          </a:xfrm>
        </p:spPr>
        <p:txBody>
          <a:bodyPr>
            <a:noAutofit/>
          </a:bodyPr>
          <a:lstStyle/>
          <a:p>
            <a:pPr algn="l"/>
            <a:r>
              <a:rPr lang="en-US" sz="2800" dirty="0" smtClean="0"/>
              <a:t>What’s the difference what’s the difference between </a:t>
            </a:r>
            <a:r>
              <a:rPr lang="en-US" sz="2800" b="1" dirty="0"/>
              <a:t>web scraping </a:t>
            </a:r>
            <a:r>
              <a:rPr lang="en-US" sz="2800" dirty="0"/>
              <a:t>and </a:t>
            </a:r>
            <a:r>
              <a:rPr lang="en-US" sz="2800" dirty="0" smtClean="0"/>
              <a:t> web </a:t>
            </a:r>
            <a:r>
              <a:rPr lang="en-US" sz="2800" b="1" dirty="0" err="1" smtClean="0"/>
              <a:t>webcrawling</a:t>
            </a:r>
            <a:r>
              <a:rPr lang="en-US" sz="2800" dirty="0"/>
              <a:t>?</a:t>
            </a:r>
          </a:p>
        </p:txBody>
      </p:sp>
      <p:sp>
        <p:nvSpPr>
          <p:cNvPr id="3" name="Content Placeholder 2"/>
          <p:cNvSpPr>
            <a:spLocks noGrp="1"/>
          </p:cNvSpPr>
          <p:nvPr>
            <p:ph idx="1"/>
          </p:nvPr>
        </p:nvSpPr>
        <p:spPr>
          <a:xfrm>
            <a:off x="457200" y="1600200"/>
            <a:ext cx="5867400" cy="4525963"/>
          </a:xfrm>
        </p:spPr>
        <p:txBody>
          <a:bodyPr>
            <a:normAutofit fontScale="70000" lnSpcReduction="20000"/>
          </a:bodyPr>
          <a:lstStyle/>
          <a:p>
            <a:r>
              <a:rPr lang="en-US" dirty="0" smtClean="0"/>
              <a:t>Both terms are often used interchangeably</a:t>
            </a:r>
          </a:p>
          <a:p>
            <a:r>
              <a:rPr lang="en-US" dirty="0" smtClean="0"/>
              <a:t>Let's </a:t>
            </a:r>
            <a:r>
              <a:rPr lang="en-US" dirty="0"/>
              <a:t>first define these terms to make sure that we're on the same page.</a:t>
            </a:r>
          </a:p>
          <a:p>
            <a:r>
              <a:rPr lang="en-US" b="1" dirty="0"/>
              <a:t>Web scraping</a:t>
            </a:r>
            <a:r>
              <a:rPr lang="en-US" dirty="0"/>
              <a:t>: the act of automatically downloading a web page's data and extracting very specific information from it. The extracted information can be stored pretty much anywhere (database, file, etc.).</a:t>
            </a:r>
          </a:p>
          <a:p>
            <a:r>
              <a:rPr lang="en-US" b="1" dirty="0"/>
              <a:t>Web crawling</a:t>
            </a:r>
            <a:r>
              <a:rPr lang="en-US" dirty="0"/>
              <a:t>: the act of automatically downloading a web page's data, extracting the hyperlinks it contains and following them. The downloaded data is generally stored in an index or a database to make it easily searchable.</a:t>
            </a:r>
          </a:p>
          <a:p>
            <a:endParaRPr lang="en-US" dirty="0"/>
          </a:p>
        </p:txBody>
      </p:sp>
      <p:pic>
        <p:nvPicPr>
          <p:cNvPr id="4" name="Picture 4" descr="http://prowebscraping.com/wp-content/uploads/2015/10/web-scraping-vs-web-crawling.png"/>
          <p:cNvPicPr>
            <a:picLocks noChangeAspect="1" noChangeArrowheads="1"/>
          </p:cNvPicPr>
          <p:nvPr/>
        </p:nvPicPr>
        <p:blipFill rotWithShape="1">
          <a:blip r:embed="rId2">
            <a:extLst>
              <a:ext uri="{28A0092B-C50C-407E-A947-70E740481C1C}">
                <a14:useLocalDpi xmlns:a14="http://schemas.microsoft.com/office/drawing/2010/main" val="0"/>
              </a:ext>
            </a:extLst>
          </a:blip>
          <a:srcRect l="48889"/>
          <a:stretch/>
        </p:blipFill>
        <p:spPr bwMode="auto">
          <a:xfrm>
            <a:off x="6722918" y="98338"/>
            <a:ext cx="2320636" cy="317826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http://prowebscraping.com/wp-content/uploads/2015/10/web-scraping-vs-web-crawling.png"/>
          <p:cNvPicPr>
            <a:picLocks noChangeAspect="1" noChangeArrowheads="1"/>
          </p:cNvPicPr>
          <p:nvPr/>
        </p:nvPicPr>
        <p:blipFill rotWithShape="1">
          <a:blip r:embed="rId2">
            <a:extLst>
              <a:ext uri="{28A0092B-C50C-407E-A947-70E740481C1C}">
                <a14:useLocalDpi xmlns:a14="http://schemas.microsoft.com/office/drawing/2010/main" val="0"/>
              </a:ext>
            </a:extLst>
          </a:blip>
          <a:srcRect r="54306"/>
          <a:stretch/>
        </p:blipFill>
        <p:spPr bwMode="auto">
          <a:xfrm>
            <a:off x="6722918" y="3505200"/>
            <a:ext cx="2129847" cy="3262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223627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9770"/>
            <a:ext cx="8229600" cy="819150"/>
          </a:xfrm>
        </p:spPr>
        <p:txBody>
          <a:bodyPr/>
          <a:lstStyle/>
          <a:p>
            <a:r>
              <a:rPr lang="en-US" dirty="0" smtClean="0"/>
              <a:t>Spider file</a:t>
            </a:r>
            <a:endParaRPr lang="en-US" dirty="0"/>
          </a:p>
        </p:txBody>
      </p:sp>
      <p:sp>
        <p:nvSpPr>
          <p:cNvPr id="3" name="Content Placeholder 2"/>
          <p:cNvSpPr>
            <a:spLocks noGrp="1"/>
          </p:cNvSpPr>
          <p:nvPr>
            <p:ph idx="1"/>
          </p:nvPr>
        </p:nvSpPr>
        <p:spPr>
          <a:xfrm>
            <a:off x="0" y="1600201"/>
            <a:ext cx="8991600" cy="2286000"/>
          </a:xfrm>
        </p:spPr>
        <p:txBody>
          <a:bodyPr>
            <a:normAutofit fontScale="47500" lnSpcReduction="20000"/>
          </a:bodyPr>
          <a:lstStyle/>
          <a:p>
            <a:r>
              <a:rPr lang="en-US" dirty="0"/>
              <a:t>The import statement allows us to use the existing </a:t>
            </a:r>
            <a:r>
              <a:rPr lang="en-US" dirty="0" err="1"/>
              <a:t>Scrapy</a:t>
            </a:r>
            <a:r>
              <a:rPr lang="en-US" dirty="0"/>
              <a:t> framework classes.</a:t>
            </a:r>
          </a:p>
          <a:p>
            <a:r>
              <a:rPr lang="en-US" dirty="0"/>
              <a:t>After this, it's the definition of a </a:t>
            </a:r>
            <a:r>
              <a:rPr lang="en-US" dirty="0" err="1"/>
              <a:t>BasicSpider</a:t>
            </a:r>
            <a:r>
              <a:rPr lang="en-US" dirty="0"/>
              <a:t> class that extends </a:t>
            </a:r>
            <a:r>
              <a:rPr lang="en-US" dirty="0" err="1" smtClean="0"/>
              <a:t>scrapy.Spider</a:t>
            </a:r>
            <a:r>
              <a:rPr lang="en-US" dirty="0" smtClean="0"/>
              <a:t> (i.e. this class already </a:t>
            </a:r>
            <a:r>
              <a:rPr lang="en-US" dirty="0"/>
              <a:t>"inherits" quite some functionality from the </a:t>
            </a:r>
            <a:r>
              <a:rPr lang="en-US" dirty="0" err="1"/>
              <a:t>Scrapy</a:t>
            </a:r>
            <a:r>
              <a:rPr lang="en-US" dirty="0"/>
              <a:t> framework Spider </a:t>
            </a:r>
            <a:r>
              <a:rPr lang="en-US" dirty="0" smtClean="0"/>
              <a:t>class)</a:t>
            </a:r>
            <a:endParaRPr lang="en-US" dirty="0"/>
          </a:p>
          <a:p>
            <a:r>
              <a:rPr lang="en-US" dirty="0" smtClean="0"/>
              <a:t>Then </a:t>
            </a:r>
            <a:r>
              <a:rPr lang="en-US" dirty="0"/>
              <a:t>we see some parameters of the spider like its name and the </a:t>
            </a:r>
            <a:r>
              <a:rPr lang="en-US" dirty="0" smtClean="0"/>
              <a:t>domains that </a:t>
            </a:r>
            <a:r>
              <a:rPr lang="en-US" dirty="0"/>
              <a:t>we are allowed to crawl. </a:t>
            </a:r>
            <a:endParaRPr lang="en-US" dirty="0" smtClean="0"/>
          </a:p>
          <a:p>
            <a:r>
              <a:rPr lang="en-US" dirty="0" smtClean="0"/>
              <a:t>We </a:t>
            </a:r>
            <a:r>
              <a:rPr lang="en-US" dirty="0"/>
              <a:t>have the definition of an empty </a:t>
            </a:r>
            <a:r>
              <a:rPr lang="en-US" dirty="0" smtClean="0"/>
              <a:t>function parse</a:t>
            </a:r>
            <a:r>
              <a:rPr lang="en-US" dirty="0"/>
              <a:t>() </a:t>
            </a:r>
            <a:endParaRPr lang="en-US" dirty="0" smtClean="0"/>
          </a:p>
          <a:p>
            <a:r>
              <a:rPr lang="en-US" dirty="0" smtClean="0"/>
              <a:t>The object—response is </a:t>
            </a:r>
            <a:r>
              <a:rPr lang="en-US" dirty="0"/>
              <a:t>exactly the same response object </a:t>
            </a:r>
            <a:r>
              <a:rPr lang="en-US" dirty="0" smtClean="0"/>
              <a:t>that we </a:t>
            </a:r>
            <a:r>
              <a:rPr lang="en-US" dirty="0"/>
              <a:t>used to play with in the </a:t>
            </a:r>
            <a:r>
              <a:rPr lang="en-US" dirty="0" err="1"/>
              <a:t>Scrapy</a:t>
            </a:r>
            <a:r>
              <a:rPr lang="en-US" dirty="0"/>
              <a:t> shell</a:t>
            </a:r>
            <a:r>
              <a:rPr lang="en-US" dirty="0" smtClean="0"/>
              <a:t>.</a:t>
            </a:r>
          </a:p>
          <a:p>
            <a:r>
              <a:rPr lang="en-US" dirty="0"/>
              <a:t>we will use spider's predefined method log() to output </a:t>
            </a:r>
            <a:r>
              <a:rPr lang="en-US" dirty="0" smtClean="0"/>
              <a:t>the data we are interested in fetching</a:t>
            </a:r>
            <a:endParaRPr lang="en-US" dirty="0"/>
          </a:p>
        </p:txBody>
      </p:sp>
      <p:sp>
        <p:nvSpPr>
          <p:cNvPr id="6" name="Rectangle 5"/>
          <p:cNvSpPr/>
          <p:nvPr/>
        </p:nvSpPr>
        <p:spPr>
          <a:xfrm>
            <a:off x="76200" y="3963394"/>
            <a:ext cx="8991600" cy="2800767"/>
          </a:xfrm>
          <a:prstGeom prst="rect">
            <a:avLst/>
          </a:prstGeom>
          <a:ln>
            <a:solidFill>
              <a:schemeClr val="tx1"/>
            </a:solidFill>
          </a:ln>
        </p:spPr>
        <p:txBody>
          <a:bodyPr wrap="square">
            <a:spAutoFit/>
          </a:bodyPr>
          <a:lstStyle/>
          <a:p>
            <a:r>
              <a:rPr lang="en-US" sz="1100" dirty="0">
                <a:solidFill>
                  <a:srgbClr val="008000"/>
                </a:solidFill>
                <a:highlight>
                  <a:srgbClr val="FFFFFF"/>
                </a:highlight>
                <a:latin typeface="Courier New" panose="02070309020205020404" pitchFamily="49" charset="0"/>
              </a:rPr>
              <a:t># -*- coding: utf-8 -*-</a:t>
            </a:r>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class</a:t>
            </a:r>
            <a:r>
              <a:rPr lang="en-US" sz="1100" dirty="0">
                <a:solidFill>
                  <a:srgbClr val="000000"/>
                </a:solidFill>
                <a:highlight>
                  <a:srgbClr val="FFFFFF"/>
                </a:highlight>
                <a:latin typeface="Courier New" panose="02070309020205020404" pitchFamily="49" charset="0"/>
              </a:rPr>
              <a:t> </a:t>
            </a:r>
            <a:r>
              <a:rPr lang="en-US" sz="1100" b="1" dirty="0" err="1">
                <a:solidFill>
                  <a:srgbClr val="000000"/>
                </a:solidFill>
                <a:highlight>
                  <a:srgbClr val="FFFFFF"/>
                </a:highlight>
                <a:latin typeface="Courier New" panose="02070309020205020404" pitchFamily="49" charset="0"/>
              </a:rPr>
              <a:t>BasicSpider</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Spider</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name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a:solidFill>
                  <a:srgbClr val="808080"/>
                </a:solidFill>
                <a:highlight>
                  <a:srgbClr val="FFFFFF"/>
                </a:highlight>
                <a:latin typeface="Courier New" panose="02070309020205020404" pitchFamily="49" charset="0"/>
              </a:rPr>
              <a:t>'basic'</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allowed_domains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u="sng" dirty="0">
                <a:solidFill>
                  <a:srgbClr val="808080"/>
                </a:solidFill>
                <a:highlight>
                  <a:srgbClr val="FFFFFF"/>
                </a:highlight>
                <a:latin typeface="Courier New" panose="02070309020205020404" pitchFamily="49" charset="0"/>
              </a:rPr>
              <a:t>https://www.gumtree.com</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start_urls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u="sng" dirty="0">
                <a:solidFill>
                  <a:srgbClr val="808080"/>
                </a:solidFill>
                <a:highlight>
                  <a:srgbClr val="FFFFFF"/>
                </a:highlight>
                <a:latin typeface="Courier New" panose="02070309020205020404" pitchFamily="49" charset="0"/>
              </a:rPr>
              <a:t>https://www.gumtree.com/p/property-to-rent/beautiful-2-bedroom-flat-off-finchley-road/1284181064</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err="1">
                <a:solidFill>
                  <a:srgbClr val="0000FF"/>
                </a:solidFill>
                <a:highlight>
                  <a:srgbClr val="FFFFFF"/>
                </a:highlight>
                <a:latin typeface="Courier New" panose="02070309020205020404" pitchFamily="49" charset="0"/>
              </a:rPr>
              <a:t>def</a:t>
            </a:r>
            <a:r>
              <a:rPr lang="en-US" sz="1100" dirty="0">
                <a:solidFill>
                  <a:srgbClr val="000000"/>
                </a:solidFill>
                <a:highlight>
                  <a:srgbClr val="FFFFFF"/>
                </a:highlight>
                <a:latin typeface="Courier New" panose="02070309020205020404" pitchFamily="49" charset="0"/>
              </a:rPr>
              <a:t> </a:t>
            </a:r>
            <a:r>
              <a:rPr lang="en-US" sz="1100" dirty="0">
                <a:solidFill>
                  <a:srgbClr val="FF00FF"/>
                </a:solidFill>
                <a:highlight>
                  <a:srgbClr val="FFFFFF"/>
                </a:highlight>
                <a:latin typeface="Courier New" panose="02070309020205020404" pitchFamily="49" charset="0"/>
              </a:rPr>
              <a:t>parse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self</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response</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self</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log</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"title: %s"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response</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'//h1/text()'</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extract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self</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log</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"price: %s"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response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css</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'.ad-price'</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'./text()'</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re</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'[,.0-9]+'</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self</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log</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"description: %s"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response</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'//*[@itemprop="description"][1]/text()'</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extract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self</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log</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dirty="0" err="1">
                <a:solidFill>
                  <a:srgbClr val="808080"/>
                </a:solidFill>
                <a:highlight>
                  <a:srgbClr val="FFFFFF"/>
                </a:highlight>
                <a:latin typeface="Courier New" panose="02070309020205020404" pitchFamily="49" charset="0"/>
              </a:rPr>
              <a:t>image_urls</a:t>
            </a:r>
            <a:r>
              <a:rPr lang="en-US" sz="1100" dirty="0">
                <a:solidFill>
                  <a:srgbClr val="808080"/>
                </a:solidFill>
                <a:highlight>
                  <a:srgbClr val="FFFFFF"/>
                </a:highlight>
                <a:latin typeface="Courier New" panose="02070309020205020404" pitchFamily="49" charset="0"/>
              </a:rPr>
              <a:t>: %s"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response</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'//*[@itemprop="image"][1]/@</a:t>
            </a:r>
            <a:r>
              <a:rPr lang="en-US" sz="1100" dirty="0" err="1">
                <a:solidFill>
                  <a:srgbClr val="808080"/>
                </a:solidFill>
                <a:highlight>
                  <a:srgbClr val="FFFFFF"/>
                </a:highlight>
                <a:latin typeface="Courier New" panose="02070309020205020404" pitchFamily="49" charset="0"/>
              </a:rPr>
              <a:t>src</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extract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p:txBody>
      </p:sp>
      <p:sp>
        <p:nvSpPr>
          <p:cNvPr id="7" name="Rectangle 6"/>
          <p:cNvSpPr/>
          <p:nvPr/>
        </p:nvSpPr>
        <p:spPr>
          <a:xfrm>
            <a:off x="2693864" y="3555466"/>
            <a:ext cx="3603872" cy="369332"/>
          </a:xfrm>
          <a:prstGeom prst="rect">
            <a:avLst/>
          </a:prstGeom>
        </p:spPr>
        <p:txBody>
          <a:bodyPr wrap="none">
            <a:spAutoFit/>
          </a:bodyPr>
          <a:lstStyle/>
          <a:p>
            <a:r>
              <a:rPr lang="en-US" dirty="0">
                <a:latin typeface="Consolas" panose="020B0609020204030204" pitchFamily="49" charset="0"/>
                <a:cs typeface="Consolas" panose="020B0609020204030204" pitchFamily="49" charset="0"/>
              </a:rPr>
              <a:t>properties/spiders/basic.py</a:t>
            </a:r>
          </a:p>
        </p:txBody>
      </p:sp>
    </p:spTree>
    <p:extLst>
      <p:ext uri="{BB962C8B-B14F-4D97-AF65-F5344CB8AC3E}">
        <p14:creationId xmlns:p14="http://schemas.microsoft.com/office/powerpoint/2010/main" val="385416935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63562"/>
          </a:xfrm>
        </p:spPr>
        <p:txBody>
          <a:bodyPr>
            <a:normAutofit fontScale="90000"/>
          </a:bodyPr>
          <a:lstStyle/>
          <a:p>
            <a:r>
              <a:rPr lang="en-US" dirty="0" err="1" smtClean="0"/>
              <a:t>Scrapy</a:t>
            </a:r>
            <a:r>
              <a:rPr lang="en-US" dirty="0" smtClean="0"/>
              <a:t> crawl </a:t>
            </a:r>
            <a:endParaRPr lang="en-US" dirty="0"/>
          </a:p>
        </p:txBody>
      </p:sp>
      <p:pic>
        <p:nvPicPr>
          <p:cNvPr id="5" name="Picture 4"/>
          <p:cNvPicPr>
            <a:picLocks noChangeAspect="1"/>
          </p:cNvPicPr>
          <p:nvPr/>
        </p:nvPicPr>
        <p:blipFill rotWithShape="1">
          <a:blip r:embed="rId2"/>
          <a:srcRect t="44186"/>
          <a:stretch/>
        </p:blipFill>
        <p:spPr>
          <a:xfrm>
            <a:off x="4886625" y="2072481"/>
            <a:ext cx="4066875" cy="3657600"/>
          </a:xfrm>
          <a:prstGeom prst="rect">
            <a:avLst/>
          </a:prstGeom>
        </p:spPr>
      </p:pic>
      <p:pic>
        <p:nvPicPr>
          <p:cNvPr id="6" name="Picture 5"/>
          <p:cNvPicPr>
            <a:picLocks noChangeAspect="1"/>
          </p:cNvPicPr>
          <p:nvPr/>
        </p:nvPicPr>
        <p:blipFill rotWithShape="1">
          <a:blip r:embed="rId3"/>
          <a:srcRect b="51421"/>
          <a:stretch/>
        </p:blipFill>
        <p:spPr>
          <a:xfrm>
            <a:off x="152400" y="2072481"/>
            <a:ext cx="4575234" cy="3581400"/>
          </a:xfrm>
          <a:prstGeom prst="rect">
            <a:avLst/>
          </a:prstGeom>
        </p:spPr>
      </p:pic>
      <p:sp>
        <p:nvSpPr>
          <p:cNvPr id="7" name="Rectangle 6"/>
          <p:cNvSpPr/>
          <p:nvPr/>
        </p:nvSpPr>
        <p:spPr>
          <a:xfrm>
            <a:off x="114300" y="1560393"/>
            <a:ext cx="2717411" cy="369332"/>
          </a:xfrm>
          <a:prstGeom prst="rect">
            <a:avLst/>
          </a:prstGeom>
        </p:spPr>
        <p:txBody>
          <a:bodyPr wrap="none">
            <a:spAutoFit/>
          </a:bodyPr>
          <a:lstStyle/>
          <a:p>
            <a:r>
              <a:rPr lang="en-US" dirty="0" smtClean="0">
                <a:latin typeface="Consolas" panose="020B0609020204030204" pitchFamily="49" charset="0"/>
                <a:cs typeface="Consolas" panose="020B0609020204030204" pitchFamily="49" charset="0"/>
              </a:rPr>
              <a:t>&gt;</a:t>
            </a:r>
            <a:r>
              <a:rPr lang="en-US" dirty="0" err="1" smtClean="0">
                <a:latin typeface="Consolas" panose="020B0609020204030204" pitchFamily="49" charset="0"/>
                <a:cs typeface="Consolas" panose="020B0609020204030204" pitchFamily="49" charset="0"/>
              </a:rPr>
              <a:t>scrapy</a:t>
            </a:r>
            <a:r>
              <a:rPr lang="en-US" dirty="0" smtClean="0">
                <a:latin typeface="Consolas" panose="020B0609020204030204" pitchFamily="49" charset="0"/>
                <a:cs typeface="Consolas" panose="020B0609020204030204" pitchFamily="49" charset="0"/>
              </a:rPr>
              <a:t> crawl basic </a:t>
            </a:r>
            <a:endParaRPr lang="en-US" dirty="0">
              <a:latin typeface="Consolas" panose="020B0609020204030204" pitchFamily="49" charset="0"/>
              <a:cs typeface="Consolas" panose="020B0609020204030204" pitchFamily="49" charset="0"/>
            </a:endParaRPr>
          </a:p>
        </p:txBody>
      </p:sp>
      <p:sp>
        <p:nvSpPr>
          <p:cNvPr id="8" name="Content Placeholder 2"/>
          <p:cNvSpPr>
            <a:spLocks noGrp="1"/>
          </p:cNvSpPr>
          <p:nvPr>
            <p:ph idx="1"/>
          </p:nvPr>
        </p:nvSpPr>
        <p:spPr>
          <a:xfrm>
            <a:off x="18585" y="929481"/>
            <a:ext cx="8991600" cy="2286000"/>
          </a:xfrm>
        </p:spPr>
        <p:txBody>
          <a:bodyPr>
            <a:normAutofit/>
          </a:bodyPr>
          <a:lstStyle/>
          <a:p>
            <a:r>
              <a:rPr lang="en-NZ" sz="2400" dirty="0" smtClean="0"/>
              <a:t>You can start a </a:t>
            </a:r>
            <a:r>
              <a:rPr lang="en-NZ" sz="2400" dirty="0" err="1" smtClean="0"/>
              <a:t>Scrapy</a:t>
            </a:r>
            <a:r>
              <a:rPr lang="en-NZ" sz="2400" dirty="0" smtClean="0"/>
              <a:t> crawl with the following command:</a:t>
            </a:r>
            <a:endParaRPr lang="en-US" sz="2400" dirty="0"/>
          </a:p>
        </p:txBody>
      </p:sp>
    </p:spTree>
    <p:extLst>
      <p:ext uri="{BB962C8B-B14F-4D97-AF65-F5344CB8AC3E}">
        <p14:creationId xmlns:p14="http://schemas.microsoft.com/office/powerpoint/2010/main" val="70721690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4876800" cy="487362"/>
          </a:xfrm>
        </p:spPr>
        <p:txBody>
          <a:bodyPr>
            <a:normAutofit fontScale="90000"/>
          </a:bodyPr>
          <a:lstStyle/>
          <a:p>
            <a:r>
              <a:rPr lang="en-US" dirty="0" smtClean="0"/>
              <a:t>Populating an item</a:t>
            </a:r>
            <a:endParaRPr lang="en-US" dirty="0"/>
          </a:p>
        </p:txBody>
      </p:sp>
      <p:sp>
        <p:nvSpPr>
          <p:cNvPr id="3" name="Content Placeholder 2"/>
          <p:cNvSpPr>
            <a:spLocks noGrp="1"/>
          </p:cNvSpPr>
          <p:nvPr>
            <p:ph idx="1"/>
          </p:nvPr>
        </p:nvSpPr>
        <p:spPr>
          <a:xfrm>
            <a:off x="152400" y="914400"/>
            <a:ext cx="8545286" cy="2697162"/>
          </a:xfrm>
        </p:spPr>
        <p:txBody>
          <a:bodyPr>
            <a:normAutofit/>
          </a:bodyPr>
          <a:lstStyle/>
          <a:p>
            <a:r>
              <a:rPr lang="en-US" sz="2400" dirty="0"/>
              <a:t>We </a:t>
            </a:r>
            <a:r>
              <a:rPr lang="en-US" sz="2400" dirty="0" smtClean="0"/>
              <a:t>modify </a:t>
            </a:r>
            <a:r>
              <a:rPr lang="en-US" sz="2400" dirty="0"/>
              <a:t>the preceding </a:t>
            </a:r>
            <a:r>
              <a:rPr lang="en-US" sz="2400" dirty="0" smtClean="0"/>
              <a:t>spider code </a:t>
            </a:r>
            <a:r>
              <a:rPr lang="en-US" sz="2400" dirty="0"/>
              <a:t>to populate </a:t>
            </a:r>
            <a:r>
              <a:rPr lang="en-US" sz="2400" dirty="0" err="1"/>
              <a:t>PropertiesItem</a:t>
            </a:r>
            <a:r>
              <a:rPr lang="en-US" sz="2400" dirty="0"/>
              <a:t> </a:t>
            </a:r>
            <a:r>
              <a:rPr lang="en-US" sz="2400" dirty="0" smtClean="0"/>
              <a:t>items and unlock tons of new functionality</a:t>
            </a:r>
          </a:p>
          <a:p>
            <a:r>
              <a:rPr lang="en-US" sz="2400" dirty="0"/>
              <a:t>We are no longer logging the scraped values </a:t>
            </a:r>
            <a:endParaRPr lang="en-US" sz="2400" dirty="0" smtClean="0"/>
          </a:p>
          <a:p>
            <a:r>
              <a:rPr lang="en-US" sz="2400" dirty="0" smtClean="0"/>
              <a:t>Instead we are scraping data into items objects</a:t>
            </a:r>
          </a:p>
        </p:txBody>
      </p:sp>
      <p:sp>
        <p:nvSpPr>
          <p:cNvPr id="4" name="Rectangle 3"/>
          <p:cNvSpPr/>
          <p:nvPr/>
        </p:nvSpPr>
        <p:spPr>
          <a:xfrm>
            <a:off x="152400" y="3276600"/>
            <a:ext cx="8839200" cy="3400931"/>
          </a:xfrm>
          <a:prstGeom prst="rect">
            <a:avLst/>
          </a:prstGeom>
          <a:ln>
            <a:solidFill>
              <a:schemeClr val="tx1"/>
            </a:solidFill>
          </a:ln>
        </p:spPr>
        <p:txBody>
          <a:bodyPr wrap="square">
            <a:spAutoFit/>
          </a:bodyPr>
          <a:lstStyle/>
          <a:p>
            <a:r>
              <a:rPr lang="en-US" sz="1200" dirty="0">
                <a:solidFill>
                  <a:srgbClr val="008000"/>
                </a:solidFill>
                <a:highlight>
                  <a:srgbClr val="FFFFFF"/>
                </a:highlight>
                <a:latin typeface="Courier New" panose="02070309020205020404" pitchFamily="49" charset="0"/>
              </a:rPr>
              <a:t># -*- coding: utf-8 -*-</a:t>
            </a:r>
            <a:endParaRPr lang="en-US" sz="1200" dirty="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import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scrapy</a:t>
            </a:r>
            <a:endParaRPr lang="en-US" sz="1200" dirty="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from</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properties</a:t>
            </a:r>
            <a:r>
              <a:rPr lang="en-US" sz="1200" b="1" dirty="0" err="1">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items</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import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PropertiesItem</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class</a:t>
            </a:r>
            <a:r>
              <a:rPr lang="en-US" sz="1200" dirty="0">
                <a:solidFill>
                  <a:srgbClr val="000000"/>
                </a:solidFill>
                <a:highlight>
                  <a:srgbClr val="FFFFFF"/>
                </a:highlight>
                <a:latin typeface="Courier New" panose="02070309020205020404" pitchFamily="49" charset="0"/>
              </a:rPr>
              <a:t> </a:t>
            </a:r>
            <a:r>
              <a:rPr lang="en-US" sz="1200" b="1" dirty="0" err="1">
                <a:solidFill>
                  <a:srgbClr val="000000"/>
                </a:solidFill>
                <a:highlight>
                  <a:srgbClr val="FFFFFF"/>
                </a:highlight>
                <a:latin typeface="Courier New" panose="02070309020205020404" pitchFamily="49" charset="0"/>
              </a:rPr>
              <a:t>BasicSpider</a:t>
            </a:r>
            <a:r>
              <a:rPr lang="en-US" sz="1200" b="1" dirty="0">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scrapy</a:t>
            </a:r>
            <a:r>
              <a:rPr lang="en-US" sz="1200" b="1" dirty="0" err="1">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Spider</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name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808080"/>
                </a:solidFill>
                <a:highlight>
                  <a:srgbClr val="FFFFFF"/>
                </a:highlight>
                <a:latin typeface="Courier New" panose="02070309020205020404" pitchFamily="49" charset="0"/>
              </a:rPr>
              <a:t>'basic'</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allowed_domains</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a:t>
            </a:r>
            <a:r>
              <a:rPr lang="en-US" sz="1200" u="sng" dirty="0">
                <a:solidFill>
                  <a:srgbClr val="808080"/>
                </a:solidFill>
                <a:highlight>
                  <a:srgbClr val="FFFFFF"/>
                </a:highlight>
                <a:latin typeface="Courier New" panose="02070309020205020404" pitchFamily="49" charset="0"/>
              </a:rPr>
              <a:t>https://www.gumtree.com</a:t>
            </a:r>
            <a:r>
              <a:rPr lang="en-US" sz="1200" dirty="0">
                <a:solidFill>
                  <a:srgbClr val="808080"/>
                </a:solidFill>
                <a:highlight>
                  <a:srgbClr val="FFFFFF"/>
                </a:highlight>
                <a:latin typeface="Courier New" panose="02070309020205020404" pitchFamily="49" charset="0"/>
              </a:rPr>
              <a:t>'</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start_urls</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a:t>
            </a:r>
            <a:r>
              <a:rPr lang="en-US" sz="1200" u="sng" dirty="0">
                <a:solidFill>
                  <a:srgbClr val="808080"/>
                </a:solidFill>
                <a:highlight>
                  <a:srgbClr val="FFFFFF"/>
                </a:highlight>
                <a:latin typeface="Courier New" panose="02070309020205020404" pitchFamily="49" charset="0"/>
              </a:rPr>
              <a:t>https://www.gumtree.com/p/property-to-rent/beautiful-2-bedroom-flat-off-finchley-road/1284181064</a:t>
            </a:r>
            <a:r>
              <a:rPr lang="en-US" sz="1200" dirty="0">
                <a:solidFill>
                  <a:srgbClr val="808080"/>
                </a:solidFill>
                <a:highlight>
                  <a:srgbClr val="FFFFFF"/>
                </a:highlight>
                <a:latin typeface="Courier New" panose="02070309020205020404" pitchFamily="49" charset="0"/>
              </a:rPr>
              <a:t>'</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def</a:t>
            </a:r>
            <a:r>
              <a:rPr lang="en-US" sz="1200" dirty="0">
                <a:solidFill>
                  <a:srgbClr val="000000"/>
                </a:solidFill>
                <a:highlight>
                  <a:srgbClr val="FFFFFF"/>
                </a:highlight>
                <a:latin typeface="Courier New" panose="02070309020205020404" pitchFamily="49" charset="0"/>
              </a:rPr>
              <a:t> </a:t>
            </a:r>
            <a:r>
              <a:rPr lang="en-US" sz="1200" dirty="0">
                <a:solidFill>
                  <a:srgbClr val="FF00FF"/>
                </a:solidFill>
                <a:highlight>
                  <a:srgbClr val="FFFFFF"/>
                </a:highlight>
                <a:latin typeface="Courier New" panose="02070309020205020404" pitchFamily="49" charset="0"/>
              </a:rPr>
              <a:t>parse</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self</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response</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item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PropertiesItem</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item</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'title'</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response</a:t>
            </a:r>
            <a:r>
              <a:rPr lang="en-US" sz="1200" b="1" dirty="0" err="1">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xpath</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'//h1/text()'</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extract</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item</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'price'</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response</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css</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'.ad-price'</a:t>
            </a:r>
            <a:r>
              <a:rPr lang="en-US" sz="1200" b="1" dirty="0">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xpath</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'./text()'</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re</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'[,.0-9]+'</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smtClean="0">
                <a:solidFill>
                  <a:srgbClr val="000000"/>
                </a:solidFill>
                <a:highlight>
                  <a:srgbClr val="FFFFFF"/>
                </a:highlight>
                <a:latin typeface="Courier New" panose="02070309020205020404" pitchFamily="49" charset="0"/>
              </a:rPr>
              <a:t> item</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'description'</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response</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'//*[@itemprop="description"][1]/text()'</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extract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pt-BR" sz="1200" dirty="0">
                <a:solidFill>
                  <a:srgbClr val="000000"/>
                </a:solidFill>
                <a:highlight>
                  <a:srgbClr val="FFFFFF"/>
                </a:highlight>
                <a:latin typeface="Courier New" panose="02070309020205020404" pitchFamily="49" charset="0"/>
              </a:rPr>
              <a:t>        item</a:t>
            </a:r>
            <a:r>
              <a:rPr lang="pt-BR" sz="1200" b="1" dirty="0">
                <a:solidFill>
                  <a:srgbClr val="000080"/>
                </a:solidFill>
                <a:highlight>
                  <a:srgbClr val="FFFFFF"/>
                </a:highlight>
                <a:latin typeface="Courier New" panose="02070309020205020404" pitchFamily="49" charset="0"/>
              </a:rPr>
              <a:t>[</a:t>
            </a:r>
            <a:r>
              <a:rPr lang="pt-BR" sz="1200" dirty="0">
                <a:solidFill>
                  <a:srgbClr val="808080"/>
                </a:solidFill>
                <a:highlight>
                  <a:srgbClr val="FFFFFF"/>
                </a:highlight>
                <a:latin typeface="Courier New" panose="02070309020205020404" pitchFamily="49" charset="0"/>
              </a:rPr>
              <a:t>'image_urls'</a:t>
            </a:r>
            <a:r>
              <a:rPr lang="pt-BR" sz="1200" b="1" dirty="0">
                <a:solidFill>
                  <a:srgbClr val="000080"/>
                </a:solidFill>
                <a:highlight>
                  <a:srgbClr val="FFFFFF"/>
                </a:highlight>
                <a:latin typeface="Courier New" panose="02070309020205020404" pitchFamily="49" charset="0"/>
              </a:rPr>
              <a:t>]</a:t>
            </a:r>
            <a:r>
              <a:rPr lang="pt-BR" sz="1200" dirty="0">
                <a:solidFill>
                  <a:srgbClr val="000000"/>
                </a:solidFill>
                <a:highlight>
                  <a:srgbClr val="FFFFFF"/>
                </a:highlight>
                <a:latin typeface="Courier New" panose="02070309020205020404" pitchFamily="49" charset="0"/>
              </a:rPr>
              <a:t> </a:t>
            </a:r>
            <a:r>
              <a:rPr lang="pt-BR" sz="1200" b="1" dirty="0">
                <a:solidFill>
                  <a:srgbClr val="000080"/>
                </a:solidFill>
                <a:highlight>
                  <a:srgbClr val="FFFFFF"/>
                </a:highlight>
                <a:latin typeface="Courier New" panose="02070309020205020404" pitchFamily="49" charset="0"/>
              </a:rPr>
              <a:t>=</a:t>
            </a:r>
            <a:r>
              <a:rPr lang="pt-BR" sz="1200" dirty="0">
                <a:solidFill>
                  <a:srgbClr val="000000"/>
                </a:solidFill>
                <a:highlight>
                  <a:srgbClr val="FFFFFF"/>
                </a:highlight>
                <a:latin typeface="Courier New" panose="02070309020205020404" pitchFamily="49" charset="0"/>
              </a:rPr>
              <a:t> response</a:t>
            </a:r>
            <a:r>
              <a:rPr lang="pt-BR" sz="1200" b="1" dirty="0">
                <a:solidFill>
                  <a:srgbClr val="000080"/>
                </a:solidFill>
                <a:highlight>
                  <a:srgbClr val="FFFFFF"/>
                </a:highlight>
                <a:latin typeface="Courier New" panose="02070309020205020404" pitchFamily="49" charset="0"/>
              </a:rPr>
              <a:t>.</a:t>
            </a:r>
            <a:r>
              <a:rPr lang="pt-BR" sz="1200" dirty="0">
                <a:solidFill>
                  <a:srgbClr val="000000"/>
                </a:solidFill>
                <a:highlight>
                  <a:srgbClr val="FFFFFF"/>
                </a:highlight>
                <a:latin typeface="Courier New" panose="02070309020205020404" pitchFamily="49" charset="0"/>
              </a:rPr>
              <a:t>xpath</a:t>
            </a:r>
            <a:r>
              <a:rPr lang="pt-BR" sz="1200" b="1" dirty="0">
                <a:solidFill>
                  <a:srgbClr val="000080"/>
                </a:solidFill>
                <a:highlight>
                  <a:srgbClr val="FFFFFF"/>
                </a:highlight>
                <a:latin typeface="Courier New" panose="02070309020205020404" pitchFamily="49" charset="0"/>
              </a:rPr>
              <a:t>(</a:t>
            </a:r>
            <a:r>
              <a:rPr lang="pt-BR" sz="1200" dirty="0">
                <a:solidFill>
                  <a:srgbClr val="808080"/>
                </a:solidFill>
                <a:highlight>
                  <a:srgbClr val="FFFFFF"/>
                </a:highlight>
                <a:latin typeface="Courier New" panose="02070309020205020404" pitchFamily="49" charset="0"/>
              </a:rPr>
              <a:t>'//*[@itemprop="image"][1]/@src'</a:t>
            </a:r>
            <a:r>
              <a:rPr lang="pt-BR" sz="1200" b="1" dirty="0">
                <a:solidFill>
                  <a:srgbClr val="000080"/>
                </a:solidFill>
                <a:highlight>
                  <a:srgbClr val="FFFFFF"/>
                </a:highlight>
                <a:latin typeface="Courier New" panose="02070309020205020404" pitchFamily="49" charset="0"/>
              </a:rPr>
              <a:t>).</a:t>
            </a:r>
            <a:r>
              <a:rPr lang="pt-BR" sz="1200" dirty="0">
                <a:solidFill>
                  <a:srgbClr val="000000"/>
                </a:solidFill>
                <a:highlight>
                  <a:srgbClr val="FFFFFF"/>
                </a:highlight>
                <a:latin typeface="Courier New" panose="02070309020205020404" pitchFamily="49" charset="0"/>
              </a:rPr>
              <a:t>extract</a:t>
            </a:r>
            <a:r>
              <a:rPr lang="pt-BR" sz="1200" b="1" dirty="0" smtClean="0">
                <a:solidFill>
                  <a:srgbClr val="00008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endParaRPr lang="en-US" sz="1200" dirty="0"/>
          </a:p>
        </p:txBody>
      </p:sp>
      <p:sp>
        <p:nvSpPr>
          <p:cNvPr id="5" name="Rectangle 4"/>
          <p:cNvSpPr/>
          <p:nvPr/>
        </p:nvSpPr>
        <p:spPr>
          <a:xfrm>
            <a:off x="6729442" y="3014990"/>
            <a:ext cx="2262158" cy="261610"/>
          </a:xfrm>
          <a:prstGeom prst="rect">
            <a:avLst/>
          </a:prstGeom>
        </p:spPr>
        <p:txBody>
          <a:bodyPr wrap="none">
            <a:spAutoFit/>
          </a:bodyPr>
          <a:lstStyle/>
          <a:p>
            <a:r>
              <a:rPr lang="en-US" sz="1100" dirty="0">
                <a:latin typeface="Consolas" panose="020B0609020204030204" pitchFamily="49" charset="0"/>
                <a:cs typeface="Consolas" panose="020B0609020204030204" pitchFamily="49" charset="0"/>
              </a:rPr>
              <a:t>properties/spiders/basic.py</a:t>
            </a:r>
          </a:p>
        </p:txBody>
      </p:sp>
    </p:spTree>
    <p:extLst>
      <p:ext uri="{BB962C8B-B14F-4D97-AF65-F5344CB8AC3E}">
        <p14:creationId xmlns:p14="http://schemas.microsoft.com/office/powerpoint/2010/main" val="344930027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76200" y="685800"/>
            <a:ext cx="7512912" cy="4335474"/>
          </a:xfrm>
          <a:prstGeom prst="rect">
            <a:avLst/>
          </a:prstGeom>
        </p:spPr>
      </p:pic>
      <p:pic>
        <p:nvPicPr>
          <p:cNvPr id="7" name="Picture 6"/>
          <p:cNvPicPr>
            <a:picLocks noChangeAspect="1"/>
          </p:cNvPicPr>
          <p:nvPr/>
        </p:nvPicPr>
        <p:blipFill>
          <a:blip r:embed="rId4"/>
          <a:stretch>
            <a:fillRect/>
          </a:stretch>
        </p:blipFill>
        <p:spPr>
          <a:xfrm>
            <a:off x="57516" y="5080012"/>
            <a:ext cx="7889940" cy="1222987"/>
          </a:xfrm>
          <a:prstGeom prst="rect">
            <a:avLst/>
          </a:prstGeom>
        </p:spPr>
      </p:pic>
      <p:sp>
        <p:nvSpPr>
          <p:cNvPr id="2" name="Title 1"/>
          <p:cNvSpPr>
            <a:spLocks noGrp="1"/>
          </p:cNvSpPr>
          <p:nvPr>
            <p:ph type="title"/>
          </p:nvPr>
        </p:nvSpPr>
        <p:spPr>
          <a:xfrm>
            <a:off x="4648200" y="9525"/>
            <a:ext cx="4495800" cy="1143000"/>
          </a:xfrm>
        </p:spPr>
        <p:txBody>
          <a:bodyPr/>
          <a:lstStyle/>
          <a:p>
            <a:r>
              <a:rPr lang="en-US" dirty="0" smtClean="0"/>
              <a:t>Saving to files</a:t>
            </a:r>
            <a:endParaRPr lang="en-US" dirty="0"/>
          </a:p>
        </p:txBody>
      </p:sp>
      <p:sp>
        <p:nvSpPr>
          <p:cNvPr id="3" name="Rectangle 2"/>
          <p:cNvSpPr/>
          <p:nvPr/>
        </p:nvSpPr>
        <p:spPr>
          <a:xfrm>
            <a:off x="381000" y="6211669"/>
            <a:ext cx="7924800" cy="523220"/>
          </a:xfrm>
          <a:prstGeom prst="rect">
            <a:avLst/>
          </a:prstGeom>
        </p:spPr>
        <p:txBody>
          <a:bodyPr wrap="square">
            <a:spAutoFit/>
          </a:bodyPr>
          <a:lstStyle/>
          <a:p>
            <a:pPr marL="171450" indent="-171450">
              <a:buFont typeface="Arial" panose="020B0604020202020204" pitchFamily="34" charset="0"/>
              <a:buChar char="•"/>
            </a:pPr>
            <a:r>
              <a:rPr lang="en-US" sz="1400" b="1" dirty="0">
                <a:solidFill>
                  <a:srgbClr val="FF0000"/>
                </a:solidFill>
              </a:rPr>
              <a:t>There is no database support built-in for storing scrape data into a database, because it's fundamentally wrong for </a:t>
            </a:r>
            <a:r>
              <a:rPr lang="en-US" sz="1400" b="1" dirty="0" err="1">
                <a:solidFill>
                  <a:srgbClr val="FF0000"/>
                </a:solidFill>
              </a:rPr>
              <a:t>Scrapy's</a:t>
            </a:r>
            <a:r>
              <a:rPr lang="en-US" sz="1400" b="1" dirty="0">
                <a:solidFill>
                  <a:srgbClr val="FF0000"/>
                </a:solidFill>
              </a:rPr>
              <a:t> way of </a:t>
            </a:r>
            <a:r>
              <a:rPr lang="en-US" sz="1400" b="1" dirty="0" smtClean="0">
                <a:solidFill>
                  <a:srgbClr val="FF0000"/>
                </a:solidFill>
              </a:rPr>
              <a:t>thinking!</a:t>
            </a:r>
            <a:endParaRPr lang="en-US" sz="1400" b="1" dirty="0">
              <a:solidFill>
                <a:srgbClr val="FF0000"/>
              </a:solidFill>
            </a:endParaRPr>
          </a:p>
        </p:txBody>
      </p:sp>
    </p:spTree>
    <p:extLst>
      <p:ext uri="{BB962C8B-B14F-4D97-AF65-F5344CB8AC3E}">
        <p14:creationId xmlns:p14="http://schemas.microsoft.com/office/powerpoint/2010/main" val="105435136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68363"/>
          </a:xfrm>
        </p:spPr>
        <p:txBody>
          <a:bodyPr/>
          <a:lstStyle/>
          <a:p>
            <a:r>
              <a:rPr lang="en-US" dirty="0" smtClean="0"/>
              <a:t>Item loaders</a:t>
            </a:r>
            <a:endParaRPr lang="en-US" dirty="0"/>
          </a:p>
        </p:txBody>
      </p:sp>
      <p:sp>
        <p:nvSpPr>
          <p:cNvPr id="3" name="Content Placeholder 2"/>
          <p:cNvSpPr>
            <a:spLocks noGrp="1"/>
          </p:cNvSpPr>
          <p:nvPr>
            <p:ph idx="1"/>
          </p:nvPr>
        </p:nvSpPr>
        <p:spPr>
          <a:xfrm>
            <a:off x="457200" y="838200"/>
            <a:ext cx="8229600" cy="4525963"/>
          </a:xfrm>
        </p:spPr>
        <p:txBody>
          <a:bodyPr>
            <a:normAutofit/>
          </a:bodyPr>
          <a:lstStyle/>
          <a:p>
            <a:r>
              <a:rPr lang="en-US" sz="2800" dirty="0" err="1"/>
              <a:t>ItemLoaders</a:t>
            </a:r>
            <a:r>
              <a:rPr lang="en-US" sz="2800" dirty="0"/>
              <a:t> provide many interesting ways of combining data, formatting them, and cleaning them </a:t>
            </a:r>
            <a:r>
              <a:rPr lang="en-US" sz="2800" dirty="0" smtClean="0"/>
              <a:t>up</a:t>
            </a:r>
          </a:p>
          <a:p>
            <a:r>
              <a:rPr lang="en-US" sz="2800" dirty="0" err="1"/>
              <a:t>ItemLoaders</a:t>
            </a:r>
            <a:r>
              <a:rPr lang="en-US" sz="2800" dirty="0"/>
              <a:t> pass values from XPath/CSS expressions through different processor </a:t>
            </a:r>
            <a:r>
              <a:rPr lang="en-US" sz="2800" dirty="0" smtClean="0"/>
              <a:t>classes</a:t>
            </a:r>
          </a:p>
          <a:p>
            <a:endParaRPr lang="en-US" sz="2800" dirty="0"/>
          </a:p>
        </p:txBody>
      </p:sp>
      <p:sp>
        <p:nvSpPr>
          <p:cNvPr id="4" name="Rectangle 3"/>
          <p:cNvSpPr/>
          <p:nvPr/>
        </p:nvSpPr>
        <p:spPr>
          <a:xfrm>
            <a:off x="381000" y="3352800"/>
            <a:ext cx="8610600" cy="3231654"/>
          </a:xfrm>
          <a:prstGeom prst="rect">
            <a:avLst/>
          </a:prstGeom>
          <a:ln>
            <a:solidFill>
              <a:schemeClr val="tx1"/>
            </a:solidFill>
          </a:ln>
        </p:spPr>
        <p:txBody>
          <a:bodyPr wrap="square">
            <a:spAutoFit/>
          </a:bodyPr>
          <a:lstStyle/>
          <a:p>
            <a:r>
              <a:rPr lang="en-US" sz="1200" b="1" dirty="0">
                <a:solidFill>
                  <a:srgbClr val="0000FF"/>
                </a:solidFill>
                <a:highlight>
                  <a:srgbClr val="FFFFFF"/>
                </a:highlight>
                <a:latin typeface="Courier New" panose="02070309020205020404" pitchFamily="49" charset="0"/>
              </a:rPr>
              <a:t>import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scrapy</a:t>
            </a:r>
            <a:endParaRPr lang="en-US" sz="1200" dirty="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from</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properties</a:t>
            </a:r>
            <a:r>
              <a:rPr lang="en-US" sz="1200" b="1" dirty="0" err="1">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items</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import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PropertiesItem</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class</a:t>
            </a:r>
            <a:r>
              <a:rPr lang="en-US" sz="1200" dirty="0">
                <a:solidFill>
                  <a:srgbClr val="000000"/>
                </a:solidFill>
                <a:highlight>
                  <a:srgbClr val="FFFFFF"/>
                </a:highlight>
                <a:latin typeface="Courier New" panose="02070309020205020404" pitchFamily="49" charset="0"/>
              </a:rPr>
              <a:t> </a:t>
            </a:r>
            <a:r>
              <a:rPr lang="en-US" sz="1200" b="1" dirty="0" err="1">
                <a:solidFill>
                  <a:srgbClr val="000000"/>
                </a:solidFill>
                <a:highlight>
                  <a:srgbClr val="FFFFFF"/>
                </a:highlight>
                <a:latin typeface="Courier New" panose="02070309020205020404" pitchFamily="49" charset="0"/>
              </a:rPr>
              <a:t>BasicSpider</a:t>
            </a:r>
            <a:r>
              <a:rPr lang="en-US" sz="1200" b="1" dirty="0">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scrapy</a:t>
            </a:r>
            <a:r>
              <a:rPr lang="en-US" sz="1200" b="1" dirty="0" err="1">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Spider</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name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808080"/>
                </a:solidFill>
                <a:highlight>
                  <a:srgbClr val="FFFFFF"/>
                </a:highlight>
                <a:latin typeface="Courier New" panose="02070309020205020404" pitchFamily="49" charset="0"/>
              </a:rPr>
              <a:t>'basic'</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allowed_domains</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a:t>
            </a:r>
            <a:r>
              <a:rPr lang="en-US" sz="1200" u="sng" dirty="0">
                <a:solidFill>
                  <a:srgbClr val="808080"/>
                </a:solidFill>
                <a:highlight>
                  <a:srgbClr val="FFFFFF"/>
                </a:highlight>
                <a:latin typeface="Courier New" panose="02070309020205020404" pitchFamily="49" charset="0"/>
              </a:rPr>
              <a:t>https://www.gumtree.com</a:t>
            </a:r>
            <a:r>
              <a:rPr lang="en-US" sz="1200" dirty="0">
                <a:solidFill>
                  <a:srgbClr val="808080"/>
                </a:solidFill>
                <a:highlight>
                  <a:srgbClr val="FFFFFF"/>
                </a:highlight>
                <a:latin typeface="Courier New" panose="02070309020205020404" pitchFamily="49" charset="0"/>
              </a:rPr>
              <a:t>'</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start_urls</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a:t>
            </a:r>
            <a:r>
              <a:rPr lang="en-US" sz="1200" u="sng" dirty="0">
                <a:solidFill>
                  <a:srgbClr val="808080"/>
                </a:solidFill>
                <a:highlight>
                  <a:srgbClr val="FFFFFF"/>
                </a:highlight>
                <a:latin typeface="Courier New" panose="02070309020205020404" pitchFamily="49" charset="0"/>
              </a:rPr>
              <a:t>https://www.gumtree.com/p/property-to-rent/beautiful-2-bedroom-flat-off-finchley-road/1284181064</a:t>
            </a:r>
            <a:r>
              <a:rPr lang="en-US" sz="1200" dirty="0">
                <a:solidFill>
                  <a:srgbClr val="808080"/>
                </a:solidFill>
                <a:highlight>
                  <a:srgbClr val="FFFFFF"/>
                </a:highlight>
                <a:latin typeface="Courier New" panose="02070309020205020404" pitchFamily="49" charset="0"/>
              </a:rPr>
              <a:t>'</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def</a:t>
            </a:r>
            <a:r>
              <a:rPr lang="en-US" sz="1200" dirty="0">
                <a:solidFill>
                  <a:srgbClr val="000000"/>
                </a:solidFill>
                <a:highlight>
                  <a:srgbClr val="FFFFFF"/>
                </a:highlight>
                <a:latin typeface="Courier New" panose="02070309020205020404" pitchFamily="49" charset="0"/>
              </a:rPr>
              <a:t> </a:t>
            </a:r>
            <a:r>
              <a:rPr lang="en-US" sz="1200" dirty="0">
                <a:solidFill>
                  <a:srgbClr val="FF00FF"/>
                </a:solidFill>
                <a:highlight>
                  <a:srgbClr val="FFFFFF"/>
                </a:highlight>
                <a:latin typeface="Courier New" panose="02070309020205020404" pitchFamily="49" charset="0"/>
              </a:rPr>
              <a:t>parse</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self</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response</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l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ItemLoader</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item</a:t>
            </a:r>
            <a:r>
              <a:rPr lang="en-US" sz="1200" b="1" dirty="0">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PropertiesItem</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response</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response</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l</a:t>
            </a:r>
            <a:r>
              <a:rPr lang="en-US" sz="1200" b="1" dirty="0" err="1">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add_xpath</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'title'</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'//h1/text()'</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l</a:t>
            </a:r>
            <a:r>
              <a:rPr lang="en-US" sz="1200" b="1" dirty="0" err="1">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add_css</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a:t>
            </a:r>
            <a:r>
              <a:rPr lang="en-US" sz="1200" dirty="0" err="1">
                <a:solidFill>
                  <a:srgbClr val="808080"/>
                </a:solidFill>
                <a:highlight>
                  <a:srgbClr val="FFFFFF"/>
                </a:highlight>
                <a:latin typeface="Courier New" panose="02070309020205020404" pitchFamily="49" charset="0"/>
              </a:rPr>
              <a:t>price'</a:t>
            </a:r>
            <a:r>
              <a:rPr lang="en-US" sz="1200" b="1" dirty="0" err="1">
                <a:solidFill>
                  <a:srgbClr val="000080"/>
                </a:solidFill>
                <a:highlight>
                  <a:srgbClr val="FFFFFF"/>
                </a:highlight>
                <a:latin typeface="Courier New" panose="02070309020205020404" pitchFamily="49" charset="0"/>
              </a:rPr>
              <a:t>,</a:t>
            </a:r>
            <a:r>
              <a:rPr lang="en-US" sz="1200" dirty="0" err="1">
                <a:solidFill>
                  <a:srgbClr val="808080"/>
                </a:solidFill>
                <a:highlight>
                  <a:srgbClr val="FFFFFF"/>
                </a:highlight>
                <a:latin typeface="Courier New" panose="02070309020205020404" pitchFamily="49" charset="0"/>
              </a:rPr>
              <a:t>'.ad</a:t>
            </a:r>
            <a:r>
              <a:rPr lang="en-US" sz="1200" dirty="0">
                <a:solidFill>
                  <a:srgbClr val="808080"/>
                </a:solidFill>
                <a:highlight>
                  <a:srgbClr val="FFFFFF"/>
                </a:highlight>
                <a:latin typeface="Courier New" panose="02070309020205020404" pitchFamily="49" charset="0"/>
              </a:rPr>
              <a:t>-price'</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re</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'[,.0-9]+'</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l</a:t>
            </a:r>
            <a:r>
              <a:rPr lang="en-US" sz="1200" b="1" dirty="0" err="1">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add_xpath</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'description'</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'//*[@itemprop="description"][1]/text()'</a:t>
            </a:r>
            <a:r>
              <a:rPr lang="en-US" sz="1200" b="1" dirty="0">
                <a:solidFill>
                  <a:srgbClr val="00008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l</a:t>
            </a:r>
            <a:r>
              <a:rPr lang="en-US" sz="1200" b="1" dirty="0" err="1">
                <a:solidFill>
                  <a:srgbClr val="00008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add_xpath</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a:t>
            </a:r>
            <a:r>
              <a:rPr lang="en-US" sz="1200" dirty="0" err="1">
                <a:solidFill>
                  <a:srgbClr val="808080"/>
                </a:solidFill>
                <a:highlight>
                  <a:srgbClr val="FFFFFF"/>
                </a:highlight>
                <a:latin typeface="Courier New" panose="02070309020205020404" pitchFamily="49" charset="0"/>
              </a:rPr>
              <a:t>image_urls</a:t>
            </a:r>
            <a:r>
              <a:rPr lang="en-US" sz="1200" dirty="0">
                <a:solidFill>
                  <a:srgbClr val="808080"/>
                </a:solidFill>
                <a:highlight>
                  <a:srgbClr val="FFFFFF"/>
                </a:highlight>
                <a:latin typeface="Courier New" panose="02070309020205020404" pitchFamily="49" charset="0"/>
              </a:rPr>
              <a:t>'</a:t>
            </a:r>
            <a:r>
              <a:rPr lang="en-US" sz="1200" b="1" dirty="0">
                <a:solidFill>
                  <a:srgbClr val="000080"/>
                </a:solidFill>
                <a:highlight>
                  <a:srgbClr val="FFFFFF"/>
                </a:highlight>
                <a:latin typeface="Courier New" panose="02070309020205020404" pitchFamily="49" charset="0"/>
              </a:rPr>
              <a:t>,</a:t>
            </a:r>
            <a:r>
              <a:rPr lang="en-US" sz="1200" dirty="0">
                <a:solidFill>
                  <a:srgbClr val="808080"/>
                </a:solidFill>
                <a:highlight>
                  <a:srgbClr val="FFFFFF"/>
                </a:highlight>
                <a:latin typeface="Courier New" panose="02070309020205020404" pitchFamily="49" charset="0"/>
              </a:rPr>
              <a:t>'//*[@itemprop="image"][1]/@</a:t>
            </a:r>
            <a:r>
              <a:rPr lang="en-US" sz="1200" dirty="0" err="1">
                <a:solidFill>
                  <a:srgbClr val="808080"/>
                </a:solidFill>
                <a:highlight>
                  <a:srgbClr val="FFFFFF"/>
                </a:highlight>
                <a:latin typeface="Courier New" panose="02070309020205020404" pitchFamily="49" charset="0"/>
              </a:rPr>
              <a:t>src</a:t>
            </a:r>
            <a:r>
              <a:rPr lang="en-US" sz="1200" dirty="0" smtClean="0">
                <a:solidFill>
                  <a:srgbClr val="808080"/>
                </a:solidFill>
                <a:highlight>
                  <a:srgbClr val="FFFFFF"/>
                </a:highlight>
                <a:latin typeface="Courier New" panose="02070309020205020404" pitchFamily="49" charset="0"/>
              </a:rPr>
              <a:t>'</a:t>
            </a:r>
            <a:r>
              <a:rPr lang="en-US" sz="1200" b="1" dirty="0" smtClean="0">
                <a:solidFill>
                  <a:srgbClr val="000080"/>
                </a:solidFill>
                <a:highlight>
                  <a:srgbClr val="FFFFFF"/>
                </a:highlight>
                <a:latin typeface="Courier New" panose="02070309020205020404" pitchFamily="49" charset="0"/>
              </a:rPr>
              <a:t>)</a:t>
            </a:r>
            <a:endParaRPr lang="en-US" sz="1200" dirty="0"/>
          </a:p>
        </p:txBody>
      </p:sp>
      <p:sp>
        <p:nvSpPr>
          <p:cNvPr id="5" name="Rectangle 4"/>
          <p:cNvSpPr/>
          <p:nvPr/>
        </p:nvSpPr>
        <p:spPr>
          <a:xfrm>
            <a:off x="6513036" y="3063101"/>
            <a:ext cx="2478564" cy="276999"/>
          </a:xfrm>
          <a:prstGeom prst="rect">
            <a:avLst/>
          </a:prstGeom>
        </p:spPr>
        <p:txBody>
          <a:bodyPr wrap="none">
            <a:spAutoFit/>
          </a:bodyPr>
          <a:lstStyle/>
          <a:p>
            <a:r>
              <a:rPr lang="en-US" sz="1200" dirty="0">
                <a:latin typeface="Consolas" panose="020B0609020204030204" pitchFamily="49" charset="0"/>
                <a:cs typeface="Consolas" panose="020B0609020204030204" pitchFamily="49" charset="0"/>
              </a:rPr>
              <a:t>properties/spiders/basic.py</a:t>
            </a:r>
          </a:p>
        </p:txBody>
      </p:sp>
    </p:spTree>
    <p:extLst>
      <p:ext uri="{BB962C8B-B14F-4D97-AF65-F5344CB8AC3E}">
        <p14:creationId xmlns:p14="http://schemas.microsoft.com/office/powerpoint/2010/main" val="334357293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76200"/>
            <a:ext cx="8229600" cy="1143000"/>
          </a:xfrm>
        </p:spPr>
        <p:txBody>
          <a:bodyPr/>
          <a:lstStyle/>
          <a:p>
            <a:r>
              <a:rPr lang="en-US" dirty="0" smtClean="0"/>
              <a:t>Processors </a:t>
            </a:r>
            <a:endParaRPr lang="en-US" dirty="0"/>
          </a:p>
        </p:txBody>
      </p:sp>
      <p:sp>
        <p:nvSpPr>
          <p:cNvPr id="3" name="Content Placeholder 2"/>
          <p:cNvSpPr>
            <a:spLocks noGrp="1"/>
          </p:cNvSpPr>
          <p:nvPr>
            <p:ph idx="1"/>
          </p:nvPr>
        </p:nvSpPr>
        <p:spPr>
          <a:xfrm>
            <a:off x="444500" y="1219200"/>
            <a:ext cx="8229600" cy="4525963"/>
          </a:xfrm>
        </p:spPr>
        <p:txBody>
          <a:bodyPr>
            <a:normAutofit/>
          </a:bodyPr>
          <a:lstStyle/>
          <a:p>
            <a:r>
              <a:rPr lang="en-US" dirty="0"/>
              <a:t>Processors are fast yet simple </a:t>
            </a:r>
            <a:r>
              <a:rPr lang="en-US" dirty="0" smtClean="0"/>
              <a:t>functions</a:t>
            </a:r>
          </a:p>
          <a:p>
            <a:r>
              <a:rPr lang="en-US" dirty="0"/>
              <a:t>The key thing to take away is that processors are just simple and small functions that post-process our XPath/CSS results </a:t>
            </a:r>
            <a:r>
              <a:rPr lang="en-US" dirty="0" smtClean="0"/>
              <a:t> </a:t>
            </a:r>
            <a:endParaRPr lang="en-US" dirty="0"/>
          </a:p>
        </p:txBody>
      </p:sp>
      <p:pic>
        <p:nvPicPr>
          <p:cNvPr id="7" name="Picture 6"/>
          <p:cNvPicPr>
            <a:picLocks noChangeAspect="1"/>
          </p:cNvPicPr>
          <p:nvPr/>
        </p:nvPicPr>
        <p:blipFill>
          <a:blip r:embed="rId2"/>
          <a:stretch>
            <a:fillRect/>
          </a:stretch>
        </p:blipFill>
        <p:spPr>
          <a:xfrm>
            <a:off x="754379" y="3482181"/>
            <a:ext cx="7932420" cy="3158485"/>
          </a:xfrm>
          <a:prstGeom prst="rect">
            <a:avLst/>
          </a:prstGeom>
        </p:spPr>
      </p:pic>
    </p:spTree>
    <p:extLst>
      <p:ext uri="{BB962C8B-B14F-4D97-AF65-F5344CB8AC3E}">
        <p14:creationId xmlns:p14="http://schemas.microsoft.com/office/powerpoint/2010/main" val="180083777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Processors examples</a:t>
            </a:r>
            <a:endParaRPr lang="en-US" dirty="0"/>
          </a:p>
        </p:txBody>
      </p:sp>
      <p:pic>
        <p:nvPicPr>
          <p:cNvPr id="4" name="Picture 3"/>
          <p:cNvPicPr>
            <a:picLocks noChangeAspect="1"/>
          </p:cNvPicPr>
          <p:nvPr/>
        </p:nvPicPr>
        <p:blipFill>
          <a:blip r:embed="rId2"/>
          <a:stretch>
            <a:fillRect/>
          </a:stretch>
        </p:blipFill>
        <p:spPr>
          <a:xfrm>
            <a:off x="713232" y="1684744"/>
            <a:ext cx="7717536" cy="4019550"/>
          </a:xfrm>
          <a:prstGeom prst="rect">
            <a:avLst/>
          </a:prstGeom>
        </p:spPr>
      </p:pic>
      <p:sp>
        <p:nvSpPr>
          <p:cNvPr id="7" name="Rectangle 6"/>
          <p:cNvSpPr/>
          <p:nvPr/>
        </p:nvSpPr>
        <p:spPr>
          <a:xfrm>
            <a:off x="469900" y="6324600"/>
            <a:ext cx="8583168" cy="307777"/>
          </a:xfrm>
          <a:prstGeom prst="rect">
            <a:avLst/>
          </a:prstGeom>
          <a:ln>
            <a:solidFill>
              <a:schemeClr val="tx1"/>
            </a:solidFill>
          </a:ln>
        </p:spPr>
        <p:txBody>
          <a:bodyPr wrap="square">
            <a:spAutoFit/>
          </a:bodyPr>
          <a:lstStyle/>
          <a:p>
            <a:r>
              <a:rPr lang="en-US" sz="1400" dirty="0" err="1">
                <a:solidFill>
                  <a:srgbClr val="000000"/>
                </a:solidFill>
                <a:highlight>
                  <a:srgbClr val="FFFFFF"/>
                </a:highlight>
                <a:latin typeface="Courier New" panose="02070309020205020404" pitchFamily="49" charset="0"/>
              </a:rPr>
              <a:t>l</a:t>
            </a:r>
            <a:r>
              <a:rPr lang="en-US" sz="1400" b="1" dirty="0" err="1">
                <a:solidFill>
                  <a:srgbClr val="000080"/>
                </a:solidFill>
                <a:highlight>
                  <a:srgbClr val="FFFFFF"/>
                </a:highlight>
                <a:latin typeface="Courier New" panose="02070309020205020404" pitchFamily="49" charset="0"/>
              </a:rPr>
              <a:t>.</a:t>
            </a:r>
            <a:r>
              <a:rPr lang="en-US" sz="1400" dirty="0" err="1">
                <a:solidFill>
                  <a:srgbClr val="000000"/>
                </a:solidFill>
                <a:highlight>
                  <a:srgbClr val="FFFFFF"/>
                </a:highlight>
                <a:latin typeface="Courier New" panose="02070309020205020404" pitchFamily="49" charset="0"/>
              </a:rPr>
              <a:t>add_xpath</a:t>
            </a:r>
            <a:r>
              <a:rPr lang="en-US" sz="1400" b="1" dirty="0">
                <a:solidFill>
                  <a:srgbClr val="000080"/>
                </a:solidFill>
                <a:highlight>
                  <a:srgbClr val="FFFFFF"/>
                </a:highlight>
                <a:latin typeface="Courier New" panose="02070309020205020404" pitchFamily="49" charset="0"/>
              </a:rPr>
              <a:t>(</a:t>
            </a:r>
            <a:r>
              <a:rPr lang="en-US" sz="1400" dirty="0">
                <a:solidFill>
                  <a:srgbClr val="808080"/>
                </a:solidFill>
                <a:highlight>
                  <a:srgbClr val="FFFFFF"/>
                </a:highlight>
                <a:latin typeface="Courier New" panose="02070309020205020404" pitchFamily="49" charset="0"/>
              </a:rPr>
              <a:t>'title'</a:t>
            </a:r>
            <a:r>
              <a:rPr lang="en-US" sz="1400" b="1" dirty="0">
                <a:solidFill>
                  <a:srgbClr val="000080"/>
                </a:solidFill>
                <a:highlight>
                  <a:srgbClr val="FFFFFF"/>
                </a:highlight>
                <a:latin typeface="Courier New" panose="02070309020205020404" pitchFamily="49" charset="0"/>
              </a:rPr>
              <a:t>,</a:t>
            </a:r>
            <a:r>
              <a:rPr lang="en-US" sz="1400" dirty="0">
                <a:solidFill>
                  <a:srgbClr val="808080"/>
                </a:solidFill>
                <a:highlight>
                  <a:srgbClr val="FFFFFF"/>
                </a:highlight>
                <a:latin typeface="Courier New" panose="02070309020205020404" pitchFamily="49" charset="0"/>
              </a:rPr>
              <a:t>'//h1/text()'</a:t>
            </a:r>
            <a:r>
              <a:rPr lang="en-US" sz="1400" b="1" dirty="0">
                <a:solidFill>
                  <a:srgbClr val="000080"/>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err="1">
                <a:solidFill>
                  <a:srgbClr val="000000"/>
                </a:solidFill>
                <a:highlight>
                  <a:srgbClr val="FFFFFF"/>
                </a:highlight>
                <a:latin typeface="Courier New" panose="02070309020205020404" pitchFamily="49" charset="0"/>
              </a:rPr>
              <a:t>MapCompose</a:t>
            </a:r>
            <a:r>
              <a:rPr lang="en-US" sz="1400" b="1" dirty="0">
                <a:solidFill>
                  <a:srgbClr val="000080"/>
                </a:solidFill>
                <a:highlight>
                  <a:srgbClr val="FFFFFF"/>
                </a:highlight>
                <a:latin typeface="Courier New" panose="02070309020205020404" pitchFamily="49" charset="0"/>
              </a:rPr>
              <a:t>(</a:t>
            </a:r>
            <a:r>
              <a:rPr lang="en-US" sz="1400" dirty="0" err="1">
                <a:solidFill>
                  <a:srgbClr val="000000"/>
                </a:solidFill>
                <a:highlight>
                  <a:srgbClr val="FFFFFF"/>
                </a:highlight>
                <a:latin typeface="Courier New" panose="02070309020205020404" pitchFamily="49" charset="0"/>
              </a:rPr>
              <a:t>str</a:t>
            </a:r>
            <a:r>
              <a:rPr lang="en-US" sz="1400" b="1" dirty="0" err="1">
                <a:solidFill>
                  <a:srgbClr val="000080"/>
                </a:solidFill>
                <a:highlight>
                  <a:srgbClr val="FFFFFF"/>
                </a:highlight>
                <a:latin typeface="Courier New" panose="02070309020205020404" pitchFamily="49" charset="0"/>
              </a:rPr>
              <a:t>.</a:t>
            </a:r>
            <a:r>
              <a:rPr lang="en-US" sz="1400" dirty="0" err="1">
                <a:solidFill>
                  <a:srgbClr val="000000"/>
                </a:solidFill>
                <a:highlight>
                  <a:srgbClr val="FFFFFF"/>
                </a:highlight>
                <a:latin typeface="Courier New" panose="02070309020205020404" pitchFamily="49" charset="0"/>
              </a:rPr>
              <a:t>strip</a:t>
            </a:r>
            <a:r>
              <a:rPr lang="en-US" sz="1400" b="1" dirty="0">
                <a:solidFill>
                  <a:srgbClr val="000080"/>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err="1">
                <a:solidFill>
                  <a:srgbClr val="000000"/>
                </a:solidFill>
                <a:highlight>
                  <a:srgbClr val="FFFFFF"/>
                </a:highlight>
                <a:latin typeface="Courier New" panose="02070309020205020404" pitchFamily="49" charset="0"/>
              </a:rPr>
              <a:t>unicode</a:t>
            </a:r>
            <a:r>
              <a:rPr lang="en-US" sz="1400" b="1" dirty="0" err="1">
                <a:solidFill>
                  <a:srgbClr val="000080"/>
                </a:solidFill>
                <a:highlight>
                  <a:srgbClr val="FFFFFF"/>
                </a:highlight>
                <a:latin typeface="Courier New" panose="02070309020205020404" pitchFamily="49" charset="0"/>
              </a:rPr>
              <a:t>.</a:t>
            </a:r>
            <a:r>
              <a:rPr lang="en-US" sz="1400" dirty="0" err="1">
                <a:solidFill>
                  <a:srgbClr val="000000"/>
                </a:solidFill>
                <a:highlight>
                  <a:srgbClr val="FFFFFF"/>
                </a:highlight>
                <a:latin typeface="Courier New" panose="02070309020205020404" pitchFamily="49" charset="0"/>
              </a:rPr>
              <a:t>title</a:t>
            </a:r>
            <a:r>
              <a:rPr lang="en-US" sz="1400" b="1" dirty="0">
                <a:solidFill>
                  <a:srgbClr val="000080"/>
                </a:solidFill>
                <a:highlight>
                  <a:srgbClr val="FFFFFF"/>
                </a:highlight>
                <a:latin typeface="Courier New" panose="02070309020205020404" pitchFamily="49" charset="0"/>
              </a:rPr>
              <a:t>))</a:t>
            </a:r>
            <a:endParaRPr lang="en-US" sz="1400" dirty="0"/>
          </a:p>
        </p:txBody>
      </p:sp>
      <p:sp>
        <p:nvSpPr>
          <p:cNvPr id="8" name="Rectangle 7"/>
          <p:cNvSpPr/>
          <p:nvPr/>
        </p:nvSpPr>
        <p:spPr>
          <a:xfrm>
            <a:off x="6589236" y="5971401"/>
            <a:ext cx="2478564" cy="276999"/>
          </a:xfrm>
          <a:prstGeom prst="rect">
            <a:avLst/>
          </a:prstGeom>
        </p:spPr>
        <p:txBody>
          <a:bodyPr wrap="none">
            <a:spAutoFit/>
          </a:bodyPr>
          <a:lstStyle/>
          <a:p>
            <a:r>
              <a:rPr lang="en-US" sz="1200" dirty="0">
                <a:latin typeface="Consolas" panose="020B0609020204030204" pitchFamily="49" charset="0"/>
                <a:cs typeface="Consolas" panose="020B0609020204030204" pitchFamily="49" charset="0"/>
              </a:rPr>
              <a:t>properties/spiders/basic.py</a:t>
            </a:r>
          </a:p>
        </p:txBody>
      </p:sp>
      <p:sp>
        <p:nvSpPr>
          <p:cNvPr id="9" name="Rectangle 8"/>
          <p:cNvSpPr/>
          <p:nvPr/>
        </p:nvSpPr>
        <p:spPr>
          <a:xfrm>
            <a:off x="687832" y="1355338"/>
            <a:ext cx="1289135" cy="276999"/>
          </a:xfrm>
          <a:prstGeom prst="rect">
            <a:avLst/>
          </a:prstGeom>
        </p:spPr>
        <p:txBody>
          <a:bodyPr wrap="none">
            <a:spAutoFit/>
          </a:bodyPr>
          <a:lstStyle/>
          <a:p>
            <a:r>
              <a:rPr lang="en-US" sz="1200" dirty="0" err="1" smtClean="0">
                <a:latin typeface="Consolas" panose="020B0609020204030204" pitchFamily="49" charset="0"/>
                <a:cs typeface="Consolas" panose="020B0609020204030204" pitchFamily="49" charset="0"/>
              </a:rPr>
              <a:t>Scrapy</a:t>
            </a:r>
            <a:r>
              <a:rPr lang="en-US" sz="1200" dirty="0" smtClean="0">
                <a:latin typeface="Consolas" panose="020B0609020204030204" pitchFamily="49" charset="0"/>
                <a:cs typeface="Consolas" panose="020B0609020204030204" pitchFamily="49" charset="0"/>
              </a:rPr>
              <a:t> shell </a:t>
            </a:r>
          </a:p>
        </p:txBody>
      </p:sp>
    </p:spTree>
    <p:extLst>
      <p:ext uri="{BB962C8B-B14F-4D97-AF65-F5344CB8AC3E}">
        <p14:creationId xmlns:p14="http://schemas.microsoft.com/office/powerpoint/2010/main" val="155476356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Extracting more URLs </a:t>
            </a:r>
            <a:endParaRPr lang="en-US" dirty="0"/>
          </a:p>
        </p:txBody>
      </p:sp>
      <p:sp>
        <p:nvSpPr>
          <p:cNvPr id="3" name="Content Placeholder 2"/>
          <p:cNvSpPr>
            <a:spLocks noGrp="1"/>
          </p:cNvSpPr>
          <p:nvPr>
            <p:ph idx="1"/>
          </p:nvPr>
        </p:nvSpPr>
        <p:spPr/>
        <p:txBody>
          <a:bodyPr/>
          <a:lstStyle/>
          <a:p>
            <a:r>
              <a:rPr lang="en-US" dirty="0"/>
              <a:t>Up to now, we have been working with a single URL that we set in the spider's start_ </a:t>
            </a:r>
            <a:r>
              <a:rPr lang="en-US" dirty="0" err="1"/>
              <a:t>urls</a:t>
            </a:r>
            <a:r>
              <a:rPr lang="en-US" dirty="0"/>
              <a:t> property. </a:t>
            </a:r>
            <a:endParaRPr lang="en-US" dirty="0" smtClean="0"/>
          </a:p>
          <a:p>
            <a:r>
              <a:rPr lang="en-US" dirty="0" smtClean="0"/>
              <a:t>Since </a:t>
            </a:r>
            <a:r>
              <a:rPr lang="en-US" dirty="0"/>
              <a:t>that's a tuple, we can hardcode multiple </a:t>
            </a:r>
            <a:r>
              <a:rPr lang="en-US" dirty="0" smtClean="0"/>
              <a:t>URLs</a:t>
            </a:r>
          </a:p>
          <a:p>
            <a:r>
              <a:rPr lang="en-US" dirty="0" smtClean="0"/>
              <a:t>But this is not very scalable</a:t>
            </a:r>
            <a:endParaRPr lang="en-US" dirty="0"/>
          </a:p>
        </p:txBody>
      </p:sp>
      <p:sp>
        <p:nvSpPr>
          <p:cNvPr id="5" name="Rectangle 4"/>
          <p:cNvSpPr/>
          <p:nvPr/>
        </p:nvSpPr>
        <p:spPr>
          <a:xfrm>
            <a:off x="381000" y="5334000"/>
            <a:ext cx="8686800" cy="630942"/>
          </a:xfrm>
          <a:prstGeom prst="rect">
            <a:avLst/>
          </a:prstGeom>
          <a:ln>
            <a:solidFill>
              <a:schemeClr val="tx1"/>
            </a:solidFill>
          </a:ln>
        </p:spPr>
        <p:txBody>
          <a:bodyPr wrap="square">
            <a:spAutoFit/>
          </a:bodyPr>
          <a:lstStyle/>
          <a:p>
            <a:r>
              <a:rPr lang="en-US" sz="700" dirty="0">
                <a:solidFill>
                  <a:srgbClr val="000000"/>
                </a:solidFill>
                <a:highlight>
                  <a:srgbClr val="FFFFFF"/>
                </a:highlight>
                <a:latin typeface="Courier New" panose="02070309020205020404" pitchFamily="49" charset="0"/>
              </a:rPr>
              <a:t> </a:t>
            </a:r>
            <a:r>
              <a:rPr lang="en-US" sz="700" dirty="0" err="1">
                <a:solidFill>
                  <a:srgbClr val="000000"/>
                </a:solidFill>
                <a:highlight>
                  <a:srgbClr val="FFFFFF"/>
                </a:highlight>
                <a:latin typeface="Courier New" panose="02070309020205020404" pitchFamily="49" charset="0"/>
              </a:rPr>
              <a:t>start_urls</a:t>
            </a:r>
            <a:r>
              <a:rPr lang="en-US" sz="700" dirty="0">
                <a:solidFill>
                  <a:srgbClr val="000000"/>
                </a:solidFill>
                <a:highlight>
                  <a:srgbClr val="FFFFFF"/>
                </a:highlight>
                <a:latin typeface="Courier New" panose="02070309020205020404" pitchFamily="49" charset="0"/>
              </a:rPr>
              <a:t> </a:t>
            </a:r>
            <a:r>
              <a:rPr lang="en-US" sz="700" b="1" dirty="0">
                <a:solidFill>
                  <a:srgbClr val="000080"/>
                </a:solidFill>
                <a:highlight>
                  <a:srgbClr val="FFFFFF"/>
                </a:highlight>
                <a:latin typeface="Courier New" panose="02070309020205020404" pitchFamily="49" charset="0"/>
              </a:rPr>
              <a:t>=</a:t>
            </a:r>
            <a:r>
              <a:rPr lang="en-US" sz="700" dirty="0">
                <a:solidFill>
                  <a:srgbClr val="000000"/>
                </a:solidFill>
                <a:highlight>
                  <a:srgbClr val="FFFFFF"/>
                </a:highlight>
                <a:latin typeface="Courier New" panose="02070309020205020404" pitchFamily="49" charset="0"/>
              </a:rPr>
              <a:t> </a:t>
            </a:r>
            <a:r>
              <a:rPr lang="en-US" sz="700" b="1" dirty="0">
                <a:solidFill>
                  <a:srgbClr val="000080"/>
                </a:solidFill>
                <a:highlight>
                  <a:srgbClr val="FFFFFF"/>
                </a:highlight>
                <a:latin typeface="Courier New" panose="02070309020205020404" pitchFamily="49" charset="0"/>
              </a:rPr>
              <a:t>(</a:t>
            </a:r>
            <a:endParaRPr lang="en-US" sz="700" dirty="0">
              <a:solidFill>
                <a:srgbClr val="000000"/>
              </a:solidFill>
              <a:highlight>
                <a:srgbClr val="FFFFFF"/>
              </a:highlight>
              <a:latin typeface="Courier New" panose="02070309020205020404" pitchFamily="49" charset="0"/>
            </a:endParaRPr>
          </a:p>
          <a:p>
            <a:r>
              <a:rPr lang="en-US" sz="700" dirty="0">
                <a:solidFill>
                  <a:srgbClr val="808080"/>
                </a:solidFill>
                <a:highlight>
                  <a:srgbClr val="FFFFFF"/>
                </a:highlight>
                <a:latin typeface="Courier New" panose="02070309020205020404" pitchFamily="49" charset="0"/>
              </a:rPr>
              <a:t>'</a:t>
            </a:r>
            <a:r>
              <a:rPr lang="en-US" sz="700" u="sng" dirty="0">
                <a:solidFill>
                  <a:srgbClr val="808080"/>
                </a:solidFill>
                <a:highlight>
                  <a:srgbClr val="FFFFFF"/>
                </a:highlight>
                <a:latin typeface="Courier New" panose="02070309020205020404" pitchFamily="49" charset="0"/>
              </a:rPr>
              <a:t>https://www.gumtree.com/p/garage-parking-to-rent/fantastic-double-garage-available-for-storage-hendon-nw4-/1286959600</a:t>
            </a:r>
            <a:r>
              <a:rPr lang="en-US" sz="700" dirty="0">
                <a:solidFill>
                  <a:srgbClr val="808080"/>
                </a:solidFill>
                <a:highlight>
                  <a:srgbClr val="FFFFFF"/>
                </a:highlight>
                <a:latin typeface="Courier New" panose="02070309020205020404" pitchFamily="49" charset="0"/>
              </a:rPr>
              <a:t>'</a:t>
            </a:r>
            <a:r>
              <a:rPr lang="en-US" sz="700" b="1" dirty="0">
                <a:solidFill>
                  <a:srgbClr val="000080"/>
                </a:solidFill>
                <a:highlight>
                  <a:srgbClr val="FFFFFF"/>
                </a:highlight>
                <a:latin typeface="Courier New" panose="02070309020205020404" pitchFamily="49" charset="0"/>
              </a:rPr>
              <a:t>,</a:t>
            </a:r>
            <a:endParaRPr lang="en-US" sz="700" dirty="0">
              <a:solidFill>
                <a:srgbClr val="000000"/>
              </a:solidFill>
              <a:highlight>
                <a:srgbClr val="FFFFFF"/>
              </a:highlight>
              <a:latin typeface="Courier New" panose="02070309020205020404" pitchFamily="49" charset="0"/>
            </a:endParaRPr>
          </a:p>
          <a:p>
            <a:r>
              <a:rPr lang="en-US" sz="700" dirty="0">
                <a:solidFill>
                  <a:srgbClr val="808080"/>
                </a:solidFill>
                <a:highlight>
                  <a:srgbClr val="FFFFFF"/>
                </a:highlight>
                <a:latin typeface="Courier New" panose="02070309020205020404" pitchFamily="49" charset="0"/>
              </a:rPr>
              <a:t>'https://www.gumtree.com/p/property-to-rent/two-bedroom-two-bathroom-second-floor-flat-with-balcony-parking-close-to-transport/1288010111'</a:t>
            </a:r>
            <a:r>
              <a:rPr lang="en-US" sz="700" b="1" dirty="0">
                <a:solidFill>
                  <a:srgbClr val="000080"/>
                </a:solidFill>
                <a:highlight>
                  <a:srgbClr val="FFFFFF"/>
                </a:highlight>
                <a:latin typeface="Courier New" panose="02070309020205020404" pitchFamily="49" charset="0"/>
              </a:rPr>
              <a:t>,</a:t>
            </a:r>
            <a:endParaRPr lang="en-US" sz="700" dirty="0">
              <a:solidFill>
                <a:srgbClr val="000000"/>
              </a:solidFill>
              <a:highlight>
                <a:srgbClr val="FFFFFF"/>
              </a:highlight>
              <a:latin typeface="Courier New" panose="02070309020205020404" pitchFamily="49" charset="0"/>
            </a:endParaRPr>
          </a:p>
          <a:p>
            <a:r>
              <a:rPr lang="en-US" sz="700" dirty="0">
                <a:solidFill>
                  <a:srgbClr val="808080"/>
                </a:solidFill>
                <a:highlight>
                  <a:srgbClr val="FFFFFF"/>
                </a:highlight>
                <a:latin typeface="Courier New" panose="02070309020205020404" pitchFamily="49" charset="0"/>
              </a:rPr>
              <a:t>'https://www.gumtree.com/p/property-to-rent/five-mins-to-leytonstone-station-three-bed-apartment-available-to-rent-call-07825214488-to-view-/1288044760'</a:t>
            </a:r>
            <a:r>
              <a:rPr lang="en-US" sz="700" b="1" dirty="0">
                <a:solidFill>
                  <a:srgbClr val="000080"/>
                </a:solidFill>
                <a:highlight>
                  <a:srgbClr val="FFFFFF"/>
                </a:highlight>
                <a:latin typeface="Courier New" panose="02070309020205020404" pitchFamily="49" charset="0"/>
              </a:rPr>
              <a:t>,</a:t>
            </a:r>
            <a:endParaRPr lang="en-US" sz="700" dirty="0">
              <a:solidFill>
                <a:srgbClr val="000000"/>
              </a:solidFill>
              <a:highlight>
                <a:srgbClr val="FFFFFF"/>
              </a:highlight>
              <a:latin typeface="Courier New" panose="02070309020205020404" pitchFamily="49" charset="0"/>
            </a:endParaRPr>
          </a:p>
          <a:p>
            <a:r>
              <a:rPr lang="en-US" sz="700" b="1" dirty="0">
                <a:solidFill>
                  <a:srgbClr val="000080"/>
                </a:solidFill>
                <a:highlight>
                  <a:srgbClr val="FFFFFF"/>
                </a:highlight>
                <a:latin typeface="Courier New" panose="02070309020205020404" pitchFamily="49" charset="0"/>
              </a:rPr>
              <a:t>)</a:t>
            </a:r>
            <a:endParaRPr lang="en-US" sz="700" dirty="0"/>
          </a:p>
        </p:txBody>
      </p:sp>
      <p:sp>
        <p:nvSpPr>
          <p:cNvPr id="6" name="Rectangle 5"/>
          <p:cNvSpPr/>
          <p:nvPr/>
        </p:nvSpPr>
        <p:spPr>
          <a:xfrm>
            <a:off x="6589236" y="5029200"/>
            <a:ext cx="2478564" cy="276999"/>
          </a:xfrm>
          <a:prstGeom prst="rect">
            <a:avLst/>
          </a:prstGeom>
        </p:spPr>
        <p:txBody>
          <a:bodyPr wrap="none">
            <a:spAutoFit/>
          </a:bodyPr>
          <a:lstStyle/>
          <a:p>
            <a:r>
              <a:rPr lang="en-US" sz="1200" dirty="0">
                <a:latin typeface="Consolas" panose="020B0609020204030204" pitchFamily="49" charset="0"/>
                <a:cs typeface="Consolas" panose="020B0609020204030204" pitchFamily="49" charset="0"/>
              </a:rPr>
              <a:t>properties/spiders/basic.py</a:t>
            </a:r>
          </a:p>
        </p:txBody>
      </p:sp>
    </p:spTree>
    <p:extLst>
      <p:ext uri="{BB962C8B-B14F-4D97-AF65-F5344CB8AC3E}">
        <p14:creationId xmlns:p14="http://schemas.microsoft.com/office/powerpoint/2010/main" val="173709648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100"/>
            <a:ext cx="3505200" cy="1143000"/>
          </a:xfrm>
        </p:spPr>
        <p:txBody>
          <a:bodyPr/>
          <a:lstStyle/>
          <a:p>
            <a:r>
              <a:rPr lang="en-US" dirty="0" smtClean="0"/>
              <a:t>Index pages</a:t>
            </a:r>
            <a:endParaRPr lang="en-US" dirty="0"/>
          </a:p>
        </p:txBody>
      </p:sp>
      <p:sp>
        <p:nvSpPr>
          <p:cNvPr id="3" name="Content Placeholder 2"/>
          <p:cNvSpPr>
            <a:spLocks noGrp="1"/>
          </p:cNvSpPr>
          <p:nvPr>
            <p:ph idx="1"/>
          </p:nvPr>
        </p:nvSpPr>
        <p:spPr>
          <a:xfrm>
            <a:off x="228600" y="1181100"/>
            <a:ext cx="3886200" cy="3009900"/>
          </a:xfrm>
        </p:spPr>
        <p:txBody>
          <a:bodyPr>
            <a:normAutofit fontScale="47500" lnSpcReduction="20000"/>
          </a:bodyPr>
          <a:lstStyle/>
          <a:p>
            <a:r>
              <a:rPr lang="en-US" dirty="0" smtClean="0"/>
              <a:t>What will happen often is that the website of interests will have some index pages and some listing pages</a:t>
            </a:r>
          </a:p>
          <a:p>
            <a:r>
              <a:rPr lang="en-US" dirty="0" smtClean="0"/>
              <a:t>A typical index page will have some links to many listing pages, and a pagination system that allows you to move from one index page to another</a:t>
            </a:r>
          </a:p>
          <a:p>
            <a:r>
              <a:rPr lang="en-US" b="1" dirty="0" smtClean="0">
                <a:solidFill>
                  <a:srgbClr val="FF0000"/>
                </a:solidFill>
              </a:rPr>
              <a:t>As a result, a typical crawler moves in 2 directions:</a:t>
            </a:r>
          </a:p>
          <a:p>
            <a:pPr lvl="1"/>
            <a:r>
              <a:rPr lang="en-US" b="1" dirty="0" smtClean="0">
                <a:solidFill>
                  <a:srgbClr val="FF0000"/>
                </a:solidFill>
              </a:rPr>
              <a:t>Horizontally: from an index page to another</a:t>
            </a:r>
          </a:p>
          <a:p>
            <a:pPr lvl="1"/>
            <a:r>
              <a:rPr lang="en-US" b="1" dirty="0" smtClean="0">
                <a:solidFill>
                  <a:srgbClr val="FF0000"/>
                </a:solidFill>
              </a:rPr>
              <a:t>Vertically: from an index page to the listing pages to extract items</a:t>
            </a:r>
            <a:endParaRPr lang="en-US" b="1" dirty="0">
              <a:solidFill>
                <a:srgbClr val="FF0000"/>
              </a:solidFill>
            </a:endParaRPr>
          </a:p>
        </p:txBody>
      </p:sp>
      <p:pic>
        <p:nvPicPr>
          <p:cNvPr id="6" name="Picture 5"/>
          <p:cNvPicPr>
            <a:picLocks noChangeAspect="1"/>
          </p:cNvPicPr>
          <p:nvPr/>
        </p:nvPicPr>
        <p:blipFill>
          <a:blip r:embed="rId2"/>
          <a:stretch>
            <a:fillRect/>
          </a:stretch>
        </p:blipFill>
        <p:spPr>
          <a:xfrm>
            <a:off x="4495800" y="228600"/>
            <a:ext cx="4560688" cy="3581399"/>
          </a:xfrm>
          <a:prstGeom prst="rect">
            <a:avLst/>
          </a:prstGeom>
        </p:spPr>
      </p:pic>
      <p:pic>
        <p:nvPicPr>
          <p:cNvPr id="8" name="Picture 7"/>
          <p:cNvPicPr>
            <a:picLocks noChangeAspect="1"/>
          </p:cNvPicPr>
          <p:nvPr/>
        </p:nvPicPr>
        <p:blipFill>
          <a:blip r:embed="rId3"/>
          <a:stretch>
            <a:fillRect/>
          </a:stretch>
        </p:blipFill>
        <p:spPr>
          <a:xfrm>
            <a:off x="228600" y="4191000"/>
            <a:ext cx="8706028" cy="1905000"/>
          </a:xfrm>
          <a:prstGeom prst="rect">
            <a:avLst/>
          </a:prstGeom>
        </p:spPr>
      </p:pic>
      <p:sp>
        <p:nvSpPr>
          <p:cNvPr id="9" name="Rectangle 8"/>
          <p:cNvSpPr/>
          <p:nvPr/>
        </p:nvSpPr>
        <p:spPr>
          <a:xfrm>
            <a:off x="5510616" y="0"/>
            <a:ext cx="3517900" cy="261610"/>
          </a:xfrm>
          <a:prstGeom prst="rect">
            <a:avLst/>
          </a:prstGeom>
        </p:spPr>
        <p:txBody>
          <a:bodyPr wrap="square">
            <a:spAutoFit/>
          </a:bodyPr>
          <a:lstStyle/>
          <a:p>
            <a:r>
              <a:rPr lang="en-US" sz="1100" dirty="0">
                <a:latin typeface="Consolas" panose="020B0609020204030204" pitchFamily="49" charset="0"/>
                <a:cs typeface="Consolas" panose="020B0609020204030204" pitchFamily="49" charset="0"/>
                <a:hlinkClick r:id="rId4"/>
              </a:rPr>
              <a:t>http://www.gumtree.com/flats-houses/london</a:t>
            </a:r>
            <a:endParaRPr lang="en-US" sz="11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80123413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5715000" cy="838200"/>
          </a:xfrm>
        </p:spPr>
        <p:txBody>
          <a:bodyPr>
            <a:normAutofit/>
          </a:bodyPr>
          <a:lstStyle/>
          <a:p>
            <a:r>
              <a:rPr lang="en-US" sz="2800" dirty="0" smtClean="0"/>
              <a:t>Two-direction crawling with a spider</a:t>
            </a:r>
            <a:endParaRPr lang="en-US" sz="2800" dirty="0"/>
          </a:p>
        </p:txBody>
      </p:sp>
      <p:sp>
        <p:nvSpPr>
          <p:cNvPr id="7" name="Rectangle 6"/>
          <p:cNvSpPr/>
          <p:nvPr/>
        </p:nvSpPr>
        <p:spPr>
          <a:xfrm>
            <a:off x="6500336" y="472320"/>
            <a:ext cx="2478564" cy="276999"/>
          </a:xfrm>
          <a:prstGeom prst="rect">
            <a:avLst/>
          </a:prstGeom>
        </p:spPr>
        <p:txBody>
          <a:bodyPr wrap="none">
            <a:spAutoFit/>
          </a:bodyPr>
          <a:lstStyle/>
          <a:p>
            <a:r>
              <a:rPr lang="en-US" sz="1200" dirty="0">
                <a:latin typeface="Consolas" panose="020B0609020204030204" pitchFamily="49" charset="0"/>
                <a:cs typeface="Consolas" panose="020B0609020204030204" pitchFamily="49" charset="0"/>
              </a:rPr>
              <a:t>properties/spiders/basic.py</a:t>
            </a:r>
          </a:p>
        </p:txBody>
      </p:sp>
      <p:sp>
        <p:nvSpPr>
          <p:cNvPr id="5" name="Rectangle 4"/>
          <p:cNvSpPr/>
          <p:nvPr/>
        </p:nvSpPr>
        <p:spPr>
          <a:xfrm>
            <a:off x="152400" y="749319"/>
            <a:ext cx="8686800" cy="5678478"/>
          </a:xfrm>
          <a:prstGeom prst="rect">
            <a:avLst/>
          </a:prstGeom>
          <a:ln>
            <a:solidFill>
              <a:srgbClr val="000000"/>
            </a:solidFill>
          </a:ln>
        </p:spPr>
        <p:txBody>
          <a:bodyPr wrap="square">
            <a:spAutoFit/>
          </a:bodyPr>
          <a:lstStyle/>
          <a:p>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from</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loader</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processors</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MapCompose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Join</a:t>
            </a:r>
          </a:p>
          <a:p>
            <a:r>
              <a:rPr lang="en-US" sz="1100" b="1" dirty="0">
                <a:solidFill>
                  <a:srgbClr val="0000FF"/>
                </a:solidFill>
                <a:highlight>
                  <a:srgbClr val="FFFFFF"/>
                </a:highlight>
                <a:latin typeface="Courier New" panose="02070309020205020404" pitchFamily="49" charset="0"/>
              </a:rPr>
              <a:t>from</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loader</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ItemLoader</a:t>
            </a:r>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from</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http</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Request</a:t>
            </a:r>
          </a:p>
          <a:p>
            <a:r>
              <a:rPr lang="en-US" sz="1100" b="1" dirty="0">
                <a:solidFill>
                  <a:srgbClr val="0000FF"/>
                </a:solidFill>
                <a:highlight>
                  <a:srgbClr val="FFFFFF"/>
                </a:highlight>
                <a:latin typeface="Courier New" panose="02070309020205020404" pitchFamily="49" charset="0"/>
              </a:rPr>
              <a:t>from</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properties</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items</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PropertiesItem</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class</a:t>
            </a:r>
            <a:r>
              <a:rPr lang="en-US" sz="1100" dirty="0">
                <a:solidFill>
                  <a:srgbClr val="000000"/>
                </a:solidFill>
                <a:highlight>
                  <a:srgbClr val="FFFFFF"/>
                </a:highlight>
                <a:latin typeface="Courier New" panose="02070309020205020404" pitchFamily="49" charset="0"/>
              </a:rPr>
              <a:t> </a:t>
            </a:r>
            <a:r>
              <a:rPr lang="en-US" sz="1100" b="1" dirty="0" err="1">
                <a:solidFill>
                  <a:srgbClr val="000000"/>
                </a:solidFill>
                <a:highlight>
                  <a:srgbClr val="FFFFFF"/>
                </a:highlight>
                <a:latin typeface="Courier New" panose="02070309020205020404" pitchFamily="49" charset="0"/>
              </a:rPr>
              <a:t>BasicSpider</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Spider</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name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a:solidFill>
                  <a:srgbClr val="808080"/>
                </a:solidFill>
                <a:highlight>
                  <a:srgbClr val="FFFFFF"/>
                </a:highlight>
                <a:latin typeface="Courier New" panose="02070309020205020404" pitchFamily="49" charset="0"/>
              </a:rPr>
              <a:t>'basic'</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allowed_domains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'gumtree.com'</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start_urls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u="sng" dirty="0">
                <a:solidFill>
                  <a:srgbClr val="808080"/>
                </a:solidFill>
                <a:highlight>
                  <a:srgbClr val="FFFFFF"/>
                </a:highlight>
                <a:latin typeface="Courier New" panose="02070309020205020404" pitchFamily="49" charset="0"/>
              </a:rPr>
              <a:t>https://www.gumtree.com/flats-houses/london</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err="1">
                <a:solidFill>
                  <a:srgbClr val="0000FF"/>
                </a:solidFill>
                <a:highlight>
                  <a:srgbClr val="FFFFFF"/>
                </a:highlight>
                <a:latin typeface="Courier New" panose="02070309020205020404" pitchFamily="49" charset="0"/>
              </a:rPr>
              <a:t>def</a:t>
            </a:r>
            <a:r>
              <a:rPr lang="en-US" sz="1100" dirty="0">
                <a:solidFill>
                  <a:srgbClr val="000000"/>
                </a:solidFill>
                <a:highlight>
                  <a:srgbClr val="FFFFFF"/>
                </a:highlight>
                <a:latin typeface="Courier New" panose="02070309020205020404" pitchFamily="49" charset="0"/>
              </a:rPr>
              <a:t> </a:t>
            </a:r>
            <a:r>
              <a:rPr lang="en-US" sz="1100" dirty="0">
                <a:solidFill>
                  <a:srgbClr val="FF00FF"/>
                </a:solidFill>
                <a:highlight>
                  <a:srgbClr val="FFFFFF"/>
                </a:highlight>
                <a:latin typeface="Courier New" panose="02070309020205020404" pitchFamily="49" charset="0"/>
              </a:rPr>
              <a:t>parse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self</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response</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a:solidFill>
                  <a:srgbClr val="008000"/>
                </a:solidFill>
                <a:highlight>
                  <a:srgbClr val="FFFFFF"/>
                </a:highlight>
                <a:latin typeface="Courier New" panose="02070309020205020404" pitchFamily="49" charset="0"/>
              </a:rPr>
              <a:t># Get the next index URLs and yield Requests</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next_selector</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response</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'//*[contains(@</a:t>
            </a:r>
            <a:r>
              <a:rPr lang="en-US" sz="1100" dirty="0" err="1">
                <a:solidFill>
                  <a:srgbClr val="808080"/>
                </a:solidFill>
                <a:highlight>
                  <a:srgbClr val="FFFFFF"/>
                </a:highlight>
                <a:latin typeface="Courier New" panose="02070309020205020404" pitchFamily="49" charset="0"/>
              </a:rPr>
              <a:t>class,"next</a:t>
            </a:r>
            <a:r>
              <a:rPr lang="en-US" sz="1100" dirty="0">
                <a:solidFill>
                  <a:srgbClr val="808080"/>
                </a:solidFill>
                <a:highlight>
                  <a:srgbClr val="FFFFFF"/>
                </a:highlight>
                <a:latin typeface="Courier New" panose="02070309020205020404" pitchFamily="49" charset="0"/>
              </a:rPr>
              <a:t>")]//@</a:t>
            </a:r>
            <a:r>
              <a:rPr lang="en-US" sz="1100" dirty="0" err="1">
                <a:solidFill>
                  <a:srgbClr val="808080"/>
                </a:solidFill>
                <a:highlight>
                  <a:srgbClr val="FFFFFF"/>
                </a:highlight>
                <a:latin typeface="Courier New" panose="02070309020205020404" pitchFamily="49" charset="0"/>
              </a:rPr>
              <a:t>href</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for</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url</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in</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next_selector</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extract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yield</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Request</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response</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urljoin</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url</a:t>
            </a:r>
            <a:r>
              <a:rPr lang="en-US" sz="1100" b="1" dirty="0" smtClean="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a:solidFill>
                  <a:srgbClr val="008000"/>
                </a:solidFill>
                <a:highlight>
                  <a:srgbClr val="FFFFFF"/>
                </a:highlight>
                <a:latin typeface="Courier New" panose="02070309020205020404" pitchFamily="49" charset="0"/>
              </a:rPr>
              <a:t># Get item URLs and yield Requests</a:t>
            </a:r>
            <a:endParaRPr lang="en-US" sz="1100" dirty="0">
              <a:solidFill>
                <a:srgbClr val="000000"/>
              </a:solidFill>
              <a:highlight>
                <a:srgbClr val="FFFFFF"/>
              </a:highlight>
              <a:latin typeface="Courier New" panose="02070309020205020404" pitchFamily="49" charset="0"/>
            </a:endParaRPr>
          </a:p>
          <a:p>
            <a:r>
              <a:rPr lang="pt-BR" sz="1100" dirty="0">
                <a:solidFill>
                  <a:srgbClr val="000000"/>
                </a:solidFill>
                <a:highlight>
                  <a:srgbClr val="FFFFFF"/>
                </a:highlight>
                <a:latin typeface="Courier New" panose="02070309020205020404" pitchFamily="49" charset="0"/>
              </a:rPr>
              <a:t>        item_selector </a:t>
            </a:r>
            <a:r>
              <a:rPr lang="pt-BR" sz="1100" b="1" dirty="0">
                <a:solidFill>
                  <a:srgbClr val="000080"/>
                </a:solidFill>
                <a:highlight>
                  <a:srgbClr val="FFFFFF"/>
                </a:highlight>
                <a:latin typeface="Courier New" panose="02070309020205020404" pitchFamily="49" charset="0"/>
              </a:rPr>
              <a:t>=</a:t>
            </a:r>
            <a:r>
              <a:rPr lang="pt-BR" sz="1100" dirty="0">
                <a:solidFill>
                  <a:srgbClr val="000000"/>
                </a:solidFill>
                <a:highlight>
                  <a:srgbClr val="FFFFFF"/>
                </a:highlight>
                <a:latin typeface="Courier New" panose="02070309020205020404" pitchFamily="49" charset="0"/>
              </a:rPr>
              <a:t> response</a:t>
            </a:r>
            <a:r>
              <a:rPr lang="pt-BR" sz="1100" b="1" dirty="0">
                <a:solidFill>
                  <a:srgbClr val="000080"/>
                </a:solidFill>
                <a:highlight>
                  <a:srgbClr val="FFFFFF"/>
                </a:highlight>
                <a:latin typeface="Courier New" panose="02070309020205020404" pitchFamily="49" charset="0"/>
              </a:rPr>
              <a:t>.</a:t>
            </a:r>
            <a:r>
              <a:rPr lang="pt-BR" sz="1100" dirty="0">
                <a:solidFill>
                  <a:srgbClr val="000000"/>
                </a:solidFill>
                <a:highlight>
                  <a:srgbClr val="FFFFFF"/>
                </a:highlight>
                <a:latin typeface="Courier New" panose="02070309020205020404" pitchFamily="49" charset="0"/>
              </a:rPr>
              <a:t>xpath</a:t>
            </a:r>
            <a:r>
              <a:rPr lang="pt-BR" sz="1100" b="1" dirty="0">
                <a:solidFill>
                  <a:srgbClr val="000080"/>
                </a:solidFill>
                <a:highlight>
                  <a:srgbClr val="FFFFFF"/>
                </a:highlight>
                <a:latin typeface="Courier New" panose="02070309020205020404" pitchFamily="49" charset="0"/>
              </a:rPr>
              <a:t>(</a:t>
            </a:r>
            <a:r>
              <a:rPr lang="pt-BR" sz="1100" dirty="0">
                <a:solidFill>
                  <a:srgbClr val="808080"/>
                </a:solidFill>
                <a:highlight>
                  <a:srgbClr val="FFFFFF"/>
                </a:highlight>
                <a:latin typeface="Courier New" panose="02070309020205020404" pitchFamily="49" charset="0"/>
              </a:rPr>
              <a:t>'//*[@itemprop="url"]/@href'</a:t>
            </a:r>
            <a:r>
              <a:rPr lang="pt-BR" sz="1100" b="1" dirty="0">
                <a:solidFill>
                  <a:srgbClr val="000080"/>
                </a:solidFill>
                <a:highlight>
                  <a:srgbClr val="FFFFFF"/>
                </a:highlight>
                <a:latin typeface="Courier New" panose="02070309020205020404" pitchFamily="49" charset="0"/>
              </a:rPr>
              <a:t>)</a:t>
            </a:r>
            <a:endParaRPr lang="pt-BR"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for</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url</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in</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item_selector</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extract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yield</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Request</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response</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urljoin</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url</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callback</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self</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parse_item</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err="1">
                <a:solidFill>
                  <a:srgbClr val="0000FF"/>
                </a:solidFill>
                <a:highlight>
                  <a:srgbClr val="FFFFFF"/>
                </a:highlight>
                <a:latin typeface="Courier New" panose="02070309020205020404" pitchFamily="49" charset="0"/>
              </a:rPr>
              <a:t>def</a:t>
            </a:r>
            <a:r>
              <a:rPr lang="en-US" sz="1100" dirty="0">
                <a:solidFill>
                  <a:srgbClr val="000000"/>
                </a:solidFill>
                <a:highlight>
                  <a:srgbClr val="FFFFFF"/>
                </a:highlight>
                <a:latin typeface="Courier New" panose="02070309020205020404" pitchFamily="49" charset="0"/>
              </a:rPr>
              <a:t> </a:t>
            </a:r>
            <a:r>
              <a:rPr lang="en-US" sz="1100" dirty="0" err="1">
                <a:solidFill>
                  <a:srgbClr val="FF00FF"/>
                </a:solidFill>
                <a:highlight>
                  <a:srgbClr val="FFFFFF"/>
                </a:highlight>
                <a:latin typeface="Courier New" panose="02070309020205020404" pitchFamily="49" charset="0"/>
              </a:rPr>
              <a:t>parse_item</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self</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response</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l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ItemLoader</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item</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PropertiesItem</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response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response</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add_xpath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'id'</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'//*[@itemprop="</a:t>
            </a:r>
            <a:r>
              <a:rPr lang="en-US" sz="1100" dirty="0" err="1">
                <a:solidFill>
                  <a:srgbClr val="808080"/>
                </a:solidFill>
                <a:highlight>
                  <a:srgbClr val="FFFFFF"/>
                </a:highlight>
                <a:latin typeface="Courier New" panose="02070309020205020404" pitchFamily="49" charset="0"/>
              </a:rPr>
              <a:t>sku</a:t>
            </a:r>
            <a:r>
              <a:rPr lang="en-US" sz="1100" dirty="0">
                <a:solidFill>
                  <a:srgbClr val="808080"/>
                </a:solidFill>
                <a:highlight>
                  <a:srgbClr val="FFFFFF"/>
                </a:highlight>
                <a:latin typeface="Courier New" panose="02070309020205020404" pitchFamily="49" charset="0"/>
              </a:rPr>
              <a:t>"][1]/text()'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add_xpath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'title'</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'//h1/text()'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add_css</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dirty="0" err="1">
                <a:solidFill>
                  <a:srgbClr val="808080"/>
                </a:solidFill>
                <a:highlight>
                  <a:srgbClr val="FFFFFF"/>
                </a:highlight>
                <a:latin typeface="Courier New" panose="02070309020205020404" pitchFamily="49" charset="0"/>
              </a:rPr>
              <a:t>price'</a:t>
            </a:r>
            <a:r>
              <a:rPr lang="en-US" sz="1100" b="1" dirty="0" err="1">
                <a:solidFill>
                  <a:srgbClr val="000080"/>
                </a:solidFill>
                <a:highlight>
                  <a:srgbClr val="FFFFFF"/>
                </a:highlight>
                <a:latin typeface="Courier New" panose="02070309020205020404" pitchFamily="49" charset="0"/>
              </a:rPr>
              <a:t>,</a:t>
            </a:r>
            <a:r>
              <a:rPr lang="en-US" sz="1100" dirty="0" err="1">
                <a:solidFill>
                  <a:srgbClr val="808080"/>
                </a:solidFill>
                <a:highlight>
                  <a:srgbClr val="FFFFFF"/>
                </a:highlight>
                <a:latin typeface="Courier New" panose="02070309020205020404" pitchFamily="49" charset="0"/>
              </a:rPr>
              <a:t>'.ad</a:t>
            </a:r>
            <a:r>
              <a:rPr lang="en-US" sz="1100" dirty="0">
                <a:solidFill>
                  <a:srgbClr val="808080"/>
                </a:solidFill>
                <a:highlight>
                  <a:srgbClr val="FFFFFF"/>
                </a:highlight>
                <a:latin typeface="Courier New" panose="02070309020205020404" pitchFamily="49" charset="0"/>
              </a:rPr>
              <a:t>-price'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'[,.0-9]+'</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introDescription</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response</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'//*[@itemprop="description"][1]/text()'</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extract_first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add_value</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'description'</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introDescription</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MapCompose</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str</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strip</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Join</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return</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load_item</a:t>
            </a:r>
            <a:r>
              <a:rPr lang="en-US" sz="1100" b="1" dirty="0">
                <a:solidFill>
                  <a:srgbClr val="000080"/>
                </a:solidFill>
                <a:highlight>
                  <a:srgbClr val="FFFFFF"/>
                </a:highlight>
                <a:latin typeface="Courier New" panose="02070309020205020404" pitchFamily="49" charset="0"/>
              </a:rPr>
              <a:t>()</a:t>
            </a:r>
            <a:endParaRPr lang="en-US" sz="1100" dirty="0"/>
          </a:p>
        </p:txBody>
      </p:sp>
      <p:pic>
        <p:nvPicPr>
          <p:cNvPr id="8" name="Picture 7"/>
          <p:cNvPicPr>
            <a:picLocks noChangeAspect="1"/>
          </p:cNvPicPr>
          <p:nvPr/>
        </p:nvPicPr>
        <p:blipFill>
          <a:blip r:embed="rId2"/>
          <a:stretch>
            <a:fillRect/>
          </a:stretch>
        </p:blipFill>
        <p:spPr>
          <a:xfrm>
            <a:off x="523875" y="6591300"/>
            <a:ext cx="8096250" cy="190500"/>
          </a:xfrm>
          <a:prstGeom prst="rect">
            <a:avLst/>
          </a:prstGeom>
        </p:spPr>
      </p:pic>
      <p:sp>
        <p:nvSpPr>
          <p:cNvPr id="3" name="Rectangle 2"/>
          <p:cNvSpPr/>
          <p:nvPr/>
        </p:nvSpPr>
        <p:spPr>
          <a:xfrm>
            <a:off x="6705600" y="3273623"/>
            <a:ext cx="2120900" cy="307777"/>
          </a:xfrm>
          <a:prstGeom prst="rect">
            <a:avLst/>
          </a:prstGeom>
        </p:spPr>
        <p:txBody>
          <a:bodyPr wrap="square">
            <a:spAutoFit/>
          </a:bodyPr>
          <a:lstStyle/>
          <a:p>
            <a:pPr lvl="1">
              <a:spcBef>
                <a:spcPct val="20000"/>
              </a:spcBef>
            </a:pPr>
            <a:r>
              <a:rPr lang="en-US" sz="1400" b="1" dirty="0" smtClean="0">
                <a:solidFill>
                  <a:srgbClr val="FF0000"/>
                </a:solidFill>
              </a:rPr>
              <a:t>Horizontal crawling</a:t>
            </a:r>
            <a:endParaRPr lang="en-US" sz="1400" b="1" dirty="0">
              <a:solidFill>
                <a:srgbClr val="FF0000"/>
              </a:solidFill>
            </a:endParaRPr>
          </a:p>
        </p:txBody>
      </p:sp>
      <p:sp>
        <p:nvSpPr>
          <p:cNvPr id="9" name="Rectangle 8"/>
          <p:cNvSpPr/>
          <p:nvPr/>
        </p:nvSpPr>
        <p:spPr>
          <a:xfrm>
            <a:off x="6729968" y="4140200"/>
            <a:ext cx="2120900" cy="307777"/>
          </a:xfrm>
          <a:prstGeom prst="rect">
            <a:avLst/>
          </a:prstGeom>
        </p:spPr>
        <p:txBody>
          <a:bodyPr wrap="square">
            <a:spAutoFit/>
          </a:bodyPr>
          <a:lstStyle/>
          <a:p>
            <a:pPr lvl="1">
              <a:spcBef>
                <a:spcPct val="20000"/>
              </a:spcBef>
            </a:pPr>
            <a:r>
              <a:rPr lang="en-US" sz="1400" b="1" dirty="0" smtClean="0">
                <a:solidFill>
                  <a:srgbClr val="FF0000"/>
                </a:solidFill>
              </a:rPr>
              <a:t>Vertical crawling</a:t>
            </a:r>
            <a:endParaRPr lang="en-US" sz="1400" b="1" dirty="0">
              <a:solidFill>
                <a:srgbClr val="FF0000"/>
              </a:solidFill>
            </a:endParaRPr>
          </a:p>
        </p:txBody>
      </p:sp>
      <p:sp>
        <p:nvSpPr>
          <p:cNvPr id="11" name="Right Brace 10"/>
          <p:cNvSpPr/>
          <p:nvPr/>
        </p:nvSpPr>
        <p:spPr>
          <a:xfrm>
            <a:off x="6934200" y="3164865"/>
            <a:ext cx="222250" cy="492735"/>
          </a:xfrm>
          <a:prstGeom prst="righ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Right Brace 11"/>
          <p:cNvSpPr/>
          <p:nvPr/>
        </p:nvSpPr>
        <p:spPr>
          <a:xfrm>
            <a:off x="6972300" y="4051300"/>
            <a:ext cx="222250" cy="492735"/>
          </a:xfrm>
          <a:prstGeom prst="righ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273179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a:xfrm>
            <a:off x="404642" y="26670"/>
            <a:ext cx="6962853" cy="397565"/>
          </a:xfrm>
        </p:spPr>
        <p:txBody>
          <a:bodyPr>
            <a:normAutofit fontScale="92500" lnSpcReduction="10000"/>
          </a:bodyPr>
          <a:lstStyle/>
          <a:p>
            <a:r>
              <a:rPr lang="en-US" dirty="0">
                <a:latin typeface="PFDinTextCompPro-Bold" charset="0"/>
                <a:ea typeface="ヒラギノ角ゴ ProN W6" charset="0"/>
                <a:cs typeface="ヒラギノ角ゴ ProN W6" charset="0"/>
              </a:rPr>
              <a:t>What is Web Scraping</a:t>
            </a:r>
            <a:r>
              <a:rPr lang="en-US" dirty="0" smtClean="0">
                <a:latin typeface="PFDinTextCompPro-Bold" charset="0"/>
                <a:ea typeface="ヒラギノ角ゴ ProN W6" charset="0"/>
                <a:cs typeface="ヒラギノ角ゴ ProN W6" charset="0"/>
              </a:rPr>
              <a:t>?</a:t>
            </a:r>
            <a:endParaRPr lang="en-US" dirty="0"/>
          </a:p>
        </p:txBody>
      </p:sp>
      <p:sp>
        <p:nvSpPr>
          <p:cNvPr id="6" name="TextShape 2"/>
          <p:cNvSpPr txBox="1"/>
          <p:nvPr/>
        </p:nvSpPr>
        <p:spPr>
          <a:xfrm>
            <a:off x="7620" y="424235"/>
            <a:ext cx="9136380" cy="4906560"/>
          </a:xfrm>
          <a:prstGeom prst="rect">
            <a:avLst/>
          </a:prstGeom>
        </p:spPr>
        <p:txBody>
          <a:bodyPr/>
          <a:lstStyle/>
          <a:p>
            <a:pPr>
              <a:buFont typeface="Arial"/>
              <a:buChar char="•"/>
            </a:pPr>
            <a:r>
              <a:rPr lang="en-US" dirty="0"/>
              <a:t>You might want to collect and analyze data related to a specific category from multiple </a:t>
            </a:r>
            <a:r>
              <a:rPr lang="en-US" dirty="0" smtClean="0"/>
              <a:t>websites: real </a:t>
            </a:r>
            <a:r>
              <a:rPr lang="en-US" dirty="0"/>
              <a:t>estate, automobiles, electronic gadgets, industrial equipment, business contacts, marketing etc. </a:t>
            </a:r>
            <a:endParaRPr lang="en-US" dirty="0" smtClean="0"/>
          </a:p>
          <a:p>
            <a:pPr>
              <a:buFont typeface="Arial"/>
              <a:buChar char="•"/>
            </a:pPr>
            <a:r>
              <a:rPr lang="en-US" dirty="0"/>
              <a:t>T</a:t>
            </a:r>
            <a:r>
              <a:rPr lang="en-US" dirty="0" smtClean="0"/>
              <a:t>he </a:t>
            </a:r>
            <a:r>
              <a:rPr lang="en-US" dirty="0"/>
              <a:t>different websites which belongs to the specific category displays information in different formats. Even with a single website you may not be able to see all the data at once. The data may be spanned across multiple pages (like </a:t>
            </a:r>
            <a:r>
              <a:rPr lang="en-US" dirty="0" err="1"/>
              <a:t>google</a:t>
            </a:r>
            <a:r>
              <a:rPr lang="en-US" dirty="0"/>
              <a:t> search results, known as pagination or paginated lists</a:t>
            </a:r>
            <a:r>
              <a:rPr lang="en-US" dirty="0" smtClean="0"/>
              <a:t>)</a:t>
            </a:r>
            <a:endParaRPr lang="en-US" dirty="0"/>
          </a:p>
          <a:p>
            <a:pPr algn="l">
              <a:lnSpc>
                <a:spcPct val="100000"/>
              </a:lnSpc>
              <a:buFont typeface="Arial"/>
              <a:buChar char="•"/>
            </a:pPr>
            <a:r>
              <a:rPr lang="en-US" dirty="0" smtClean="0">
                <a:latin typeface="+mj-lt"/>
              </a:rPr>
              <a:t>Web scraping is a way of s</a:t>
            </a:r>
            <a:r>
              <a:rPr lang="en-US" dirty="0" smtClean="0">
                <a:solidFill>
                  <a:srgbClr val="000000"/>
                </a:solidFill>
                <a:latin typeface="+mj-lt"/>
              </a:rPr>
              <a:t>ystematically pulling information from one or several websites</a:t>
            </a:r>
          </a:p>
          <a:p>
            <a:pPr>
              <a:buFont typeface="Arial"/>
              <a:buChar char="•"/>
            </a:pPr>
            <a:r>
              <a:rPr lang="en-US" dirty="0"/>
              <a:t>A Web Scraper will help you gather structured data from multiple </a:t>
            </a:r>
            <a:r>
              <a:rPr lang="en-US" dirty="0" smtClean="0"/>
              <a:t>unstructured sources </a:t>
            </a:r>
            <a:r>
              <a:rPr lang="en-US" dirty="0"/>
              <a:t>in the Internet with </a:t>
            </a:r>
            <a:r>
              <a:rPr lang="en-US" dirty="0" smtClean="0"/>
              <a:t>ease</a:t>
            </a:r>
            <a:endParaRPr lang="en-US" dirty="0"/>
          </a:p>
          <a:p>
            <a:pPr algn="l">
              <a:lnSpc>
                <a:spcPct val="100000"/>
              </a:lnSpc>
              <a:buFont typeface="Arial"/>
              <a:buChar char="•"/>
            </a:pPr>
            <a:r>
              <a:rPr lang="en-US" dirty="0" smtClean="0">
                <a:latin typeface="+mj-lt"/>
              </a:rPr>
              <a:t>Allows you to simulate a human viewing the page and copying information to a table</a:t>
            </a:r>
            <a:endParaRPr lang="en-US" dirty="0" smtClean="0">
              <a:solidFill>
                <a:srgbClr val="000000"/>
              </a:solidFill>
              <a:latin typeface="+mj-lt"/>
            </a:endParaRPr>
          </a:p>
          <a:p>
            <a:pPr algn="l">
              <a:lnSpc>
                <a:spcPct val="100000"/>
              </a:lnSpc>
              <a:buFont typeface="Arial"/>
              <a:buChar char="•"/>
            </a:pPr>
            <a:r>
              <a:rPr lang="en-US" dirty="0" smtClean="0">
                <a:latin typeface="+mj-lt"/>
              </a:rPr>
              <a:t>Pull data based upon finding patterns in the structured data</a:t>
            </a:r>
          </a:p>
          <a:p>
            <a:pPr>
              <a:buFont typeface="Arial"/>
              <a:buChar char="•"/>
            </a:pPr>
            <a:r>
              <a:rPr lang="en-US" dirty="0" smtClean="0"/>
              <a:t>For instance, using </a:t>
            </a:r>
            <a:r>
              <a:rPr lang="en-US" dirty="0"/>
              <a:t>a Web Scraper you can </a:t>
            </a:r>
            <a:endParaRPr lang="en-US" dirty="0" smtClean="0"/>
          </a:p>
          <a:p>
            <a:pPr marL="800100" lvl="1" indent="-342900">
              <a:buFont typeface="Wingdings" panose="05000000000000000000" pitchFamily="2" charset="2"/>
              <a:buChar char="ü"/>
            </a:pPr>
            <a:r>
              <a:rPr lang="en-US" sz="1600" dirty="0" smtClean="0"/>
              <a:t>scrape</a:t>
            </a:r>
            <a:r>
              <a:rPr lang="en-US" dirty="0" smtClean="0"/>
              <a:t> </a:t>
            </a:r>
            <a:r>
              <a:rPr lang="en-US" sz="1600" dirty="0"/>
              <a:t>product details (price, images, rating, reviews </a:t>
            </a:r>
            <a:r>
              <a:rPr lang="en-US" sz="1600" dirty="0" err="1"/>
              <a:t>etc</a:t>
            </a:r>
            <a:r>
              <a:rPr lang="en-US" sz="1600" dirty="0"/>
              <a:t>) from retailer/manufacturer/</a:t>
            </a:r>
            <a:r>
              <a:rPr lang="en-US" sz="1600" dirty="0" err="1"/>
              <a:t>eCommerce</a:t>
            </a:r>
            <a:r>
              <a:rPr lang="en-US" sz="1600" dirty="0"/>
              <a:t> websites (Ex: Amazon, eBay, </a:t>
            </a:r>
            <a:r>
              <a:rPr lang="en-US" sz="1600" dirty="0" smtClean="0"/>
              <a:t>etc.) </a:t>
            </a:r>
          </a:p>
          <a:p>
            <a:pPr marL="742950" lvl="1" indent="-285750">
              <a:buFont typeface="Wingdings" panose="05000000000000000000" pitchFamily="2" charset="2"/>
              <a:buChar char="ü"/>
            </a:pPr>
            <a:r>
              <a:rPr lang="en-US" sz="1600" dirty="0" smtClean="0"/>
              <a:t>Collect </a:t>
            </a:r>
            <a:r>
              <a:rPr lang="en-US" sz="1600" dirty="0"/>
              <a:t>product/service reviews to do sentimental </a:t>
            </a:r>
            <a:r>
              <a:rPr lang="en-US" sz="1600" dirty="0" smtClean="0"/>
              <a:t>analysis</a:t>
            </a:r>
          </a:p>
          <a:p>
            <a:pPr marL="742950" lvl="1" indent="-285750">
              <a:buFont typeface="Wingdings" panose="05000000000000000000" pitchFamily="2" charset="2"/>
              <a:buChar char="ü"/>
            </a:pPr>
            <a:r>
              <a:rPr lang="en-US" sz="1600" dirty="0" smtClean="0"/>
              <a:t>Scrape </a:t>
            </a:r>
            <a:r>
              <a:rPr lang="en-US" sz="1600" dirty="0"/>
              <a:t>people profiles from social networks </a:t>
            </a:r>
            <a:endParaRPr lang="en-US" sz="1600" dirty="0" smtClean="0"/>
          </a:p>
          <a:p>
            <a:pPr marL="742950" lvl="1" indent="-285750">
              <a:buFont typeface="Wingdings" panose="05000000000000000000" pitchFamily="2" charset="2"/>
              <a:buChar char="ü"/>
            </a:pPr>
            <a:r>
              <a:rPr lang="en-US" sz="1600" dirty="0" smtClean="0"/>
              <a:t>Scrape </a:t>
            </a:r>
            <a:r>
              <a:rPr lang="en-US" sz="1600" dirty="0"/>
              <a:t>business profiles and reviews to track online presence and </a:t>
            </a:r>
            <a:r>
              <a:rPr lang="en-US" sz="1600" dirty="0" smtClean="0"/>
              <a:t>reputation</a:t>
            </a:r>
          </a:p>
          <a:p>
            <a:pPr marL="742950" lvl="1" indent="-285750">
              <a:buFont typeface="Wingdings" panose="05000000000000000000" pitchFamily="2" charset="2"/>
              <a:buChar char="ü"/>
            </a:pPr>
            <a:r>
              <a:rPr lang="en-US" sz="1600" dirty="0"/>
              <a:t>S</a:t>
            </a:r>
            <a:r>
              <a:rPr lang="en-US" sz="1600" dirty="0" smtClean="0"/>
              <a:t>crape </a:t>
            </a:r>
            <a:r>
              <a:rPr lang="en-US" sz="1600" dirty="0"/>
              <a:t>search engine results for SEO </a:t>
            </a:r>
            <a:r>
              <a:rPr lang="en-US" sz="1600" dirty="0" smtClean="0"/>
              <a:t>tracking</a:t>
            </a:r>
          </a:p>
          <a:p>
            <a:pPr marL="742950" lvl="1" indent="-285750">
              <a:buFont typeface="Wingdings" panose="05000000000000000000" pitchFamily="2" charset="2"/>
              <a:buChar char="ü"/>
            </a:pPr>
            <a:r>
              <a:rPr lang="en-US" sz="1600" dirty="0" smtClean="0"/>
              <a:t>Scrape news articles to monitor economic/social/political phenomena </a:t>
            </a:r>
          </a:p>
          <a:p>
            <a:pPr marL="742950" lvl="1" indent="-285750">
              <a:buFont typeface="Wingdings" panose="05000000000000000000" pitchFamily="2" charset="2"/>
              <a:buChar char="ü"/>
            </a:pPr>
            <a:r>
              <a:rPr lang="en-US" sz="1600" dirty="0" smtClean="0"/>
              <a:t>Monitor </a:t>
            </a:r>
            <a:r>
              <a:rPr lang="en-US" sz="1600" dirty="0"/>
              <a:t>specific company pages from social networks to gather what people are saying about certain companies and their </a:t>
            </a:r>
            <a:r>
              <a:rPr lang="en-US" sz="1600" dirty="0" smtClean="0"/>
              <a:t>products </a:t>
            </a:r>
          </a:p>
          <a:p>
            <a:pPr marL="742950" lvl="1" indent="-285750">
              <a:buFont typeface="Wingdings" panose="05000000000000000000" pitchFamily="2" charset="2"/>
              <a:buChar char="ü"/>
            </a:pPr>
            <a:r>
              <a:rPr lang="en-US" sz="1600" dirty="0" smtClean="0"/>
              <a:t>Scrape information on the web to provide </a:t>
            </a:r>
            <a:r>
              <a:rPr lang="en-US" sz="1600" dirty="0"/>
              <a:t>better targeted ads to </a:t>
            </a:r>
            <a:r>
              <a:rPr lang="en-US" sz="1600" dirty="0" smtClean="0"/>
              <a:t>customers</a:t>
            </a:r>
            <a:endParaRPr lang="en-US" sz="1600" dirty="0"/>
          </a:p>
          <a:p>
            <a:pPr marL="742950" lvl="1" indent="-285750">
              <a:buFont typeface="Wingdings" panose="05000000000000000000" pitchFamily="2" charset="2"/>
              <a:buChar char="ü"/>
            </a:pPr>
            <a:endParaRPr lang="en-US" sz="1600" dirty="0" smtClean="0"/>
          </a:p>
          <a:p>
            <a:pPr marL="742950" lvl="1" indent="-285750">
              <a:buFont typeface="Wingdings" panose="05000000000000000000" pitchFamily="2" charset="2"/>
              <a:buChar char="ü"/>
            </a:pPr>
            <a:endParaRPr lang="en-US" sz="1600" dirty="0" smtClean="0"/>
          </a:p>
          <a:p>
            <a:pPr marL="742950" lvl="1" indent="-285750">
              <a:buFont typeface="Wingdings" panose="05000000000000000000" pitchFamily="2" charset="2"/>
              <a:buChar char="ü"/>
            </a:pPr>
            <a:endParaRPr lang="en-US" sz="1600" dirty="0"/>
          </a:p>
          <a:p>
            <a:pPr marL="742950" lvl="1" indent="-285750">
              <a:buFont typeface="Wingdings" panose="05000000000000000000" pitchFamily="2" charset="2"/>
              <a:buChar char="ü"/>
            </a:pPr>
            <a:endParaRPr lang="en-US" sz="1600" dirty="0" smtClean="0"/>
          </a:p>
          <a:p>
            <a:pPr marL="742950" lvl="1" indent="-285750">
              <a:buFont typeface="Wingdings" panose="05000000000000000000" pitchFamily="2" charset="2"/>
              <a:buChar char="ü"/>
            </a:pPr>
            <a:endParaRPr lang="en-US" sz="1600" dirty="0"/>
          </a:p>
          <a:p>
            <a:pPr lvl="1">
              <a:buFont typeface="Arial"/>
              <a:buChar char="•"/>
            </a:pPr>
            <a:endParaRPr lang="en-US" dirty="0" smtClean="0">
              <a:latin typeface="+mj-lt"/>
            </a:endParaRPr>
          </a:p>
          <a:p>
            <a:pPr algn="l">
              <a:lnSpc>
                <a:spcPct val="100000"/>
              </a:lnSpc>
            </a:pPr>
            <a:endParaRPr dirty="0">
              <a:latin typeface="+mj-lt"/>
            </a:endParaRPr>
          </a:p>
        </p:txBody>
      </p:sp>
    </p:spTree>
    <p:extLst>
      <p:ext uri="{BB962C8B-B14F-4D97-AF65-F5344CB8AC3E}">
        <p14:creationId xmlns:p14="http://schemas.microsoft.com/office/powerpoint/2010/main" val="407915010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5715000" cy="838200"/>
          </a:xfrm>
        </p:spPr>
        <p:txBody>
          <a:bodyPr>
            <a:normAutofit fontScale="90000"/>
          </a:bodyPr>
          <a:lstStyle/>
          <a:p>
            <a:r>
              <a:rPr lang="en-US" sz="2800" dirty="0" smtClean="0"/>
              <a:t>Two-direction crawling with a crawl spider</a:t>
            </a:r>
            <a:endParaRPr lang="en-US" sz="2800" dirty="0"/>
          </a:p>
        </p:txBody>
      </p:sp>
      <p:sp>
        <p:nvSpPr>
          <p:cNvPr id="7" name="Rectangle 6"/>
          <p:cNvSpPr/>
          <p:nvPr/>
        </p:nvSpPr>
        <p:spPr>
          <a:xfrm>
            <a:off x="6567778" y="585419"/>
            <a:ext cx="2563522" cy="276999"/>
          </a:xfrm>
          <a:prstGeom prst="rect">
            <a:avLst/>
          </a:prstGeom>
        </p:spPr>
        <p:txBody>
          <a:bodyPr wrap="none">
            <a:spAutoFit/>
          </a:bodyPr>
          <a:lstStyle/>
          <a:p>
            <a:r>
              <a:rPr lang="en-US" sz="1200" dirty="0" smtClean="0">
                <a:latin typeface="Consolas" panose="020B0609020204030204" pitchFamily="49" charset="0"/>
                <a:cs typeface="Consolas" panose="020B0609020204030204" pitchFamily="49" charset="0"/>
              </a:rPr>
              <a:t>properties/spiders/basic2.py</a:t>
            </a:r>
            <a:endParaRPr lang="en-US" sz="1200" dirty="0">
              <a:latin typeface="Consolas" panose="020B0609020204030204" pitchFamily="49" charset="0"/>
              <a:cs typeface="Consolas" panose="020B0609020204030204" pitchFamily="49" charset="0"/>
            </a:endParaRPr>
          </a:p>
        </p:txBody>
      </p:sp>
      <p:pic>
        <p:nvPicPr>
          <p:cNvPr id="3" name="Picture 2"/>
          <p:cNvPicPr>
            <a:picLocks noChangeAspect="1"/>
          </p:cNvPicPr>
          <p:nvPr/>
        </p:nvPicPr>
        <p:blipFill>
          <a:blip r:embed="rId3"/>
          <a:stretch>
            <a:fillRect/>
          </a:stretch>
        </p:blipFill>
        <p:spPr>
          <a:xfrm>
            <a:off x="428625" y="6585733"/>
            <a:ext cx="8134350" cy="238125"/>
          </a:xfrm>
          <a:prstGeom prst="rect">
            <a:avLst/>
          </a:prstGeom>
        </p:spPr>
      </p:pic>
      <p:sp>
        <p:nvSpPr>
          <p:cNvPr id="4" name="Rectangle 3"/>
          <p:cNvSpPr/>
          <p:nvPr/>
        </p:nvSpPr>
        <p:spPr>
          <a:xfrm>
            <a:off x="76200" y="900226"/>
            <a:ext cx="8839200" cy="5509200"/>
          </a:xfrm>
          <a:prstGeom prst="rect">
            <a:avLst/>
          </a:prstGeom>
          <a:ln>
            <a:solidFill>
              <a:srgbClr val="000000"/>
            </a:solidFill>
          </a:ln>
        </p:spPr>
        <p:txBody>
          <a:bodyPr wrap="square">
            <a:spAutoFit/>
          </a:bodyPr>
          <a:lstStyle/>
          <a:p>
            <a:r>
              <a:rPr lang="en-US" sz="1100" dirty="0">
                <a:solidFill>
                  <a:srgbClr val="008000"/>
                </a:solidFill>
                <a:highlight>
                  <a:srgbClr val="FFFFFF"/>
                </a:highlight>
                <a:latin typeface="Courier New" panose="02070309020205020404" pitchFamily="49" charset="0"/>
              </a:rPr>
              <a:t># -*- coding: utf-8 -*-</a:t>
            </a:r>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from</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loader</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processors</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MapCompose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Join</a:t>
            </a:r>
          </a:p>
          <a:p>
            <a:r>
              <a:rPr lang="en-US" sz="1100" b="1" dirty="0">
                <a:solidFill>
                  <a:srgbClr val="0000FF"/>
                </a:solidFill>
                <a:highlight>
                  <a:srgbClr val="FFFFFF"/>
                </a:highlight>
                <a:latin typeface="Courier New" panose="02070309020205020404" pitchFamily="49" charset="0"/>
              </a:rPr>
              <a:t>from</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linkextractors</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LinkExtractor</a:t>
            </a:r>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from</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spiders</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CrawlSpider</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Rule</a:t>
            </a:r>
          </a:p>
          <a:p>
            <a:r>
              <a:rPr lang="en-US" sz="1100" b="1" dirty="0">
                <a:solidFill>
                  <a:srgbClr val="0000FF"/>
                </a:solidFill>
                <a:highlight>
                  <a:srgbClr val="FFFFFF"/>
                </a:highlight>
                <a:latin typeface="Courier New" panose="02070309020205020404" pitchFamily="49" charset="0"/>
              </a:rPr>
              <a:t>from</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scrapy</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loader</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ItemLoader</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from</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properties</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items</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import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PropertiesItem</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b="1" dirty="0">
                <a:solidFill>
                  <a:srgbClr val="0000FF"/>
                </a:solidFill>
                <a:highlight>
                  <a:srgbClr val="FFFFFF"/>
                </a:highlight>
                <a:latin typeface="Courier New" panose="02070309020205020404" pitchFamily="49" charset="0"/>
              </a:rPr>
              <a:t>class</a:t>
            </a:r>
            <a:r>
              <a:rPr lang="en-US" sz="1100" dirty="0">
                <a:solidFill>
                  <a:srgbClr val="000000"/>
                </a:solidFill>
                <a:highlight>
                  <a:srgbClr val="FFFFFF"/>
                </a:highlight>
                <a:latin typeface="Courier New" panose="02070309020205020404" pitchFamily="49" charset="0"/>
              </a:rPr>
              <a:t> </a:t>
            </a:r>
            <a:r>
              <a:rPr lang="en-US" sz="1100" b="1" dirty="0" err="1">
                <a:solidFill>
                  <a:srgbClr val="000000"/>
                </a:solidFill>
                <a:highlight>
                  <a:srgbClr val="FFFFFF"/>
                </a:highlight>
                <a:latin typeface="Courier New" panose="02070309020205020404" pitchFamily="49" charset="0"/>
              </a:rPr>
              <a:t>BasicSpider</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CrawlSpider</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name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a:solidFill>
                  <a:srgbClr val="808080"/>
                </a:solidFill>
                <a:highlight>
                  <a:srgbClr val="FFFFFF"/>
                </a:highlight>
                <a:latin typeface="Courier New" panose="02070309020205020404" pitchFamily="49" charset="0"/>
              </a:rPr>
              <a:t>'basic2'</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allowed_domains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'gumtree.com'</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start_urls</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u="sng" dirty="0">
                <a:solidFill>
                  <a:srgbClr val="808080"/>
                </a:solidFill>
                <a:highlight>
                  <a:srgbClr val="FFFFFF"/>
                </a:highlight>
                <a:latin typeface="Courier New" panose="02070309020205020404" pitchFamily="49" charset="0"/>
              </a:rPr>
              <a:t>https://www.gumtree.com/flats-houses/london</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p>
          <a:p>
            <a:r>
              <a:rPr lang="en-US" sz="1100" dirty="0">
                <a:solidFill>
                  <a:srgbClr val="000000"/>
                </a:solidFill>
                <a:highlight>
                  <a:srgbClr val="FFFFFF"/>
                </a:highlight>
                <a:latin typeface="Courier New" panose="02070309020205020404" pitchFamily="49" charset="0"/>
              </a:rPr>
              <a:t>    </a:t>
            </a:r>
            <a:r>
              <a:rPr lang="en-US" sz="1100" dirty="0">
                <a:solidFill>
                  <a:srgbClr val="008000"/>
                </a:solidFill>
                <a:highlight>
                  <a:srgbClr val="FFFFFF"/>
                </a:highlight>
                <a:latin typeface="Courier New" panose="02070309020205020404" pitchFamily="49" charset="0"/>
              </a:rPr>
              <a:t># Rules for horizontal and vertical crawling</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rules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Rule</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LinkExtractor</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restrict_xpaths</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'//*[contains(@</a:t>
            </a:r>
            <a:r>
              <a:rPr lang="en-US" sz="1100" dirty="0" err="1">
                <a:solidFill>
                  <a:srgbClr val="808080"/>
                </a:solidFill>
                <a:highlight>
                  <a:srgbClr val="FFFFFF"/>
                </a:highlight>
                <a:latin typeface="Courier New" panose="02070309020205020404" pitchFamily="49" charset="0"/>
              </a:rPr>
              <a:t>class,"next</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Rule</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LinkExtractor</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restrict_xpaths</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'//*[@itemprop="</a:t>
            </a:r>
            <a:r>
              <a:rPr lang="en-US" sz="1100" dirty="0" err="1">
                <a:solidFill>
                  <a:srgbClr val="808080"/>
                </a:solidFill>
                <a:highlight>
                  <a:srgbClr val="FFFFFF"/>
                </a:highlight>
                <a:latin typeface="Courier New" panose="02070309020205020404" pitchFamily="49" charset="0"/>
              </a:rPr>
              <a:t>url</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callback</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dirty="0" err="1">
                <a:solidFill>
                  <a:srgbClr val="808080"/>
                </a:solidFill>
                <a:highlight>
                  <a:srgbClr val="FFFFFF"/>
                </a:highlight>
                <a:latin typeface="Courier New" panose="02070309020205020404" pitchFamily="49" charset="0"/>
              </a:rPr>
              <a:t>parse_item</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err="1">
                <a:solidFill>
                  <a:srgbClr val="0000FF"/>
                </a:solidFill>
                <a:highlight>
                  <a:srgbClr val="FFFFFF"/>
                </a:highlight>
                <a:latin typeface="Courier New" panose="02070309020205020404" pitchFamily="49" charset="0"/>
              </a:rPr>
              <a:t>def</a:t>
            </a:r>
            <a:r>
              <a:rPr lang="en-US" sz="1100" dirty="0">
                <a:solidFill>
                  <a:srgbClr val="000000"/>
                </a:solidFill>
                <a:highlight>
                  <a:srgbClr val="FFFFFF"/>
                </a:highlight>
                <a:latin typeface="Courier New" panose="02070309020205020404" pitchFamily="49" charset="0"/>
              </a:rPr>
              <a:t> </a:t>
            </a:r>
            <a:r>
              <a:rPr lang="en-US" sz="1100" dirty="0" err="1">
                <a:solidFill>
                  <a:srgbClr val="FF00FF"/>
                </a:solidFill>
                <a:highlight>
                  <a:srgbClr val="FFFFFF"/>
                </a:highlight>
                <a:latin typeface="Courier New" panose="02070309020205020404" pitchFamily="49" charset="0"/>
              </a:rPr>
              <a:t>parse_item</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self</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response</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l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ItemLoader</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item</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PropertiesItem</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response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response</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add_xpath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'id'</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a:solidFill>
                  <a:srgbClr val="808080"/>
                </a:solidFill>
                <a:highlight>
                  <a:srgbClr val="FFFFFF"/>
                </a:highlight>
                <a:latin typeface="Courier New" panose="02070309020205020404" pitchFamily="49" charset="0"/>
              </a:rPr>
              <a:t>'//*[@itemprop="</a:t>
            </a:r>
            <a:r>
              <a:rPr lang="en-US" sz="1100" dirty="0" err="1">
                <a:solidFill>
                  <a:srgbClr val="808080"/>
                </a:solidFill>
                <a:highlight>
                  <a:srgbClr val="FFFFFF"/>
                </a:highlight>
                <a:latin typeface="Courier New" panose="02070309020205020404" pitchFamily="49" charset="0"/>
              </a:rPr>
              <a:t>sku</a:t>
            </a:r>
            <a:r>
              <a:rPr lang="en-US" sz="1100" dirty="0">
                <a:solidFill>
                  <a:srgbClr val="808080"/>
                </a:solidFill>
                <a:highlight>
                  <a:srgbClr val="FFFFFF"/>
                </a:highlight>
                <a:latin typeface="Courier New" panose="02070309020205020404" pitchFamily="49" charset="0"/>
              </a:rPr>
              <a:t>"][1]/text()'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add_xpath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'title'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a:solidFill>
                  <a:srgbClr val="808080"/>
                </a:solidFill>
                <a:highlight>
                  <a:srgbClr val="FFFFFF"/>
                </a:highlight>
                <a:latin typeface="Courier New" panose="02070309020205020404" pitchFamily="49" charset="0"/>
              </a:rPr>
              <a:t>'//h1/text()'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add_css</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'price'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a:solidFill>
                  <a:srgbClr val="808080"/>
                </a:solidFill>
                <a:highlight>
                  <a:srgbClr val="FFFFFF"/>
                </a:highlight>
                <a:latin typeface="Courier New" panose="02070309020205020404" pitchFamily="49" charset="0"/>
              </a:rPr>
              <a:t>'.ad-price'</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re</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'[,.0-9]+'</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introDescription</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response</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xpath</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'//*[@itemprop="description"][1]/text()'</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extract_first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add_value</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'description'</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introDescription</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MapCompose</a:t>
            </a:r>
            <a:r>
              <a:rPr lang="en-US" sz="1100" b="1" dirty="0">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str</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strip</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Join</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return</a:t>
            </a:r>
            <a:r>
              <a:rPr lang="en-US" sz="1100" dirty="0">
                <a:solidFill>
                  <a:srgbClr val="000000"/>
                </a:solidFill>
                <a:highlight>
                  <a:srgbClr val="FFFFFF"/>
                </a:highlight>
                <a:latin typeface="Courier New" panose="02070309020205020404" pitchFamily="49" charset="0"/>
              </a:rPr>
              <a:t> </a:t>
            </a:r>
            <a:r>
              <a:rPr lang="en-US" sz="1100" dirty="0" err="1">
                <a:solidFill>
                  <a:srgbClr val="000000"/>
                </a:solidFill>
                <a:highlight>
                  <a:srgbClr val="FFFFFF"/>
                </a:highlight>
                <a:latin typeface="Courier New" panose="02070309020205020404" pitchFamily="49" charset="0"/>
              </a:rPr>
              <a:t>l</a:t>
            </a:r>
            <a:r>
              <a:rPr lang="en-US" sz="1100" b="1" dirty="0" err="1">
                <a:solidFill>
                  <a:srgbClr val="000080"/>
                </a:solidFill>
                <a:highlight>
                  <a:srgbClr val="FFFFFF"/>
                </a:highlight>
                <a:latin typeface="Courier New" panose="02070309020205020404" pitchFamily="49" charset="0"/>
              </a:rPr>
              <a:t>.</a:t>
            </a:r>
            <a:r>
              <a:rPr lang="en-US" sz="1100" dirty="0" err="1">
                <a:solidFill>
                  <a:srgbClr val="000000"/>
                </a:solidFill>
                <a:highlight>
                  <a:srgbClr val="FFFFFF"/>
                </a:highlight>
                <a:latin typeface="Courier New" panose="02070309020205020404" pitchFamily="49" charset="0"/>
              </a:rPr>
              <a:t>load_item</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 </a:t>
            </a:r>
            <a:endParaRPr lang="en-US" sz="1100" dirty="0"/>
          </a:p>
        </p:txBody>
      </p:sp>
    </p:spTree>
    <p:extLst>
      <p:ext uri="{BB962C8B-B14F-4D97-AF65-F5344CB8AC3E}">
        <p14:creationId xmlns:p14="http://schemas.microsoft.com/office/powerpoint/2010/main" val="38297149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5400" y="38099"/>
            <a:ext cx="9029129" cy="6819901"/>
          </a:xfrm>
          <a:prstGeom prst="rect">
            <a:avLst/>
          </a:prstGeom>
        </p:spPr>
      </p:pic>
      <p:sp>
        <p:nvSpPr>
          <p:cNvPr id="2" name="Title 1"/>
          <p:cNvSpPr>
            <a:spLocks noGrp="1"/>
          </p:cNvSpPr>
          <p:nvPr>
            <p:ph type="title"/>
          </p:nvPr>
        </p:nvSpPr>
        <p:spPr>
          <a:xfrm>
            <a:off x="2971800" y="152400"/>
            <a:ext cx="2209800" cy="457200"/>
          </a:xfrm>
        </p:spPr>
        <p:txBody>
          <a:bodyPr>
            <a:normAutofit fontScale="90000"/>
          </a:bodyPr>
          <a:lstStyle/>
          <a:p>
            <a:r>
              <a:rPr lang="en-US" dirty="0" smtClean="0"/>
              <a:t>Settings </a:t>
            </a:r>
            <a:endParaRPr lang="en-US" dirty="0"/>
          </a:p>
        </p:txBody>
      </p:sp>
      <p:cxnSp>
        <p:nvCxnSpPr>
          <p:cNvPr id="6" name="Straight Arrow Connector 5"/>
          <p:cNvCxnSpPr/>
          <p:nvPr/>
        </p:nvCxnSpPr>
        <p:spPr>
          <a:xfrm flipH="1">
            <a:off x="7239000" y="914400"/>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6941127" y="1416627"/>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a:off x="2819400" y="5150427"/>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a:off x="2698173" y="4378036"/>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2393373" y="2625436"/>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2362200" y="3406485"/>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2355273" y="457200"/>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7550727" y="290946"/>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424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28600"/>
            <a:ext cx="3048000" cy="487362"/>
          </a:xfrm>
        </p:spPr>
        <p:txBody>
          <a:bodyPr>
            <a:normAutofit fontScale="90000"/>
          </a:bodyPr>
          <a:lstStyle/>
          <a:p>
            <a:r>
              <a:rPr lang="en-US" dirty="0" smtClean="0"/>
              <a:t>Settings file</a:t>
            </a:r>
            <a:endParaRPr lang="en-US" dirty="0"/>
          </a:p>
        </p:txBody>
      </p:sp>
      <p:sp>
        <p:nvSpPr>
          <p:cNvPr id="4" name="Rectangle 3"/>
          <p:cNvSpPr/>
          <p:nvPr/>
        </p:nvSpPr>
        <p:spPr>
          <a:xfrm>
            <a:off x="152400" y="884238"/>
            <a:ext cx="8839200" cy="6017032"/>
          </a:xfrm>
          <a:prstGeom prst="rect">
            <a:avLst/>
          </a:prstGeom>
          <a:ln>
            <a:solidFill>
              <a:schemeClr val="tx1"/>
            </a:solidFill>
          </a:ln>
        </p:spPr>
        <p:txBody>
          <a:bodyPr wrap="square">
            <a:spAutoFit/>
          </a:bodyPr>
          <a:lstStyle/>
          <a:p>
            <a:r>
              <a:rPr lang="en-US" sz="1100" dirty="0">
                <a:solidFill>
                  <a:srgbClr val="008000"/>
                </a:solidFill>
                <a:highlight>
                  <a:srgbClr val="FFFFFF"/>
                </a:highlight>
                <a:latin typeface="Courier New" panose="02070309020205020404" pitchFamily="49" charset="0"/>
              </a:rPr>
              <a:t># </a:t>
            </a:r>
            <a:r>
              <a:rPr lang="en-US" sz="1100" dirty="0" err="1">
                <a:solidFill>
                  <a:srgbClr val="008000"/>
                </a:solidFill>
                <a:highlight>
                  <a:srgbClr val="FFFFFF"/>
                </a:highlight>
                <a:latin typeface="Courier New" panose="02070309020205020404" pitchFamily="49" charset="0"/>
              </a:rPr>
              <a:t>Scrapy</a:t>
            </a:r>
            <a:r>
              <a:rPr lang="en-US" sz="1100" dirty="0">
                <a:solidFill>
                  <a:srgbClr val="008000"/>
                </a:solidFill>
                <a:highlight>
                  <a:srgbClr val="FFFFFF"/>
                </a:highlight>
                <a:latin typeface="Courier New" panose="02070309020205020404" pitchFamily="49" charset="0"/>
              </a:rPr>
              <a:t> settings for properties project</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For simplicity, this file contains only settings considered important or</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commonly used. You can find more settings consulting the documentation:</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a:t>
            </a:r>
            <a:r>
              <a:rPr lang="en-US" sz="1100" u="sng" dirty="0">
                <a:solidFill>
                  <a:srgbClr val="008000"/>
                </a:solidFill>
                <a:highlight>
                  <a:srgbClr val="FFFFFF"/>
                </a:highlight>
                <a:latin typeface="Courier New" panose="02070309020205020404" pitchFamily="49" charset="0"/>
              </a:rPr>
              <a:t>http://doc.scrapy.org/en/latest/topics/settings.html</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a:t>
            </a:r>
            <a:r>
              <a:rPr lang="en-US" sz="1100" u="sng" dirty="0">
                <a:solidFill>
                  <a:srgbClr val="008000"/>
                </a:solidFill>
                <a:highlight>
                  <a:srgbClr val="FFFFFF"/>
                </a:highlight>
                <a:latin typeface="Courier New" panose="02070309020205020404" pitchFamily="49" charset="0"/>
              </a:rPr>
              <a:t>http://scrapy.readthedocs.org/en/latest/topics/downloader-middleware.html</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a:t>
            </a:r>
            <a:r>
              <a:rPr lang="en-US" sz="1100" u="sng" dirty="0">
                <a:solidFill>
                  <a:srgbClr val="008000"/>
                </a:solidFill>
                <a:highlight>
                  <a:srgbClr val="FFFFFF"/>
                </a:highlight>
                <a:latin typeface="Courier New" panose="02070309020205020404" pitchFamily="49" charset="0"/>
              </a:rPr>
              <a:t>http://scrapy.readthedocs.org/en/latest/topics/spider-middleware.html</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BOT_NAME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a:solidFill>
                  <a:srgbClr val="808080"/>
                </a:solidFill>
                <a:highlight>
                  <a:srgbClr val="FFFFFF"/>
                </a:highlight>
                <a:latin typeface="Courier New" panose="02070309020205020404" pitchFamily="49" charset="0"/>
              </a:rPr>
              <a:t>'properties'</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SPIDER_MODULES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80"/>
                </a:solidFill>
                <a:highlight>
                  <a:srgbClr val="FFFFFF"/>
                </a:highlight>
                <a:latin typeface="Courier New" panose="02070309020205020404" pitchFamily="49" charset="0"/>
              </a:rPr>
              <a:t>[</a:t>
            </a:r>
            <a:r>
              <a:rPr lang="en-US" sz="1100" dirty="0">
                <a:solidFill>
                  <a:srgbClr val="808080"/>
                </a:solidFill>
                <a:highlight>
                  <a:srgbClr val="FFFFFF"/>
                </a:highlight>
                <a:latin typeface="Courier New" panose="02070309020205020404" pitchFamily="49" charset="0"/>
              </a:rPr>
              <a:t>'</a:t>
            </a:r>
            <a:r>
              <a:rPr lang="en-US" sz="1100" dirty="0" err="1">
                <a:solidFill>
                  <a:srgbClr val="808080"/>
                </a:solidFill>
                <a:highlight>
                  <a:srgbClr val="FFFFFF"/>
                </a:highlight>
                <a:latin typeface="Courier New" panose="02070309020205020404" pitchFamily="49" charset="0"/>
              </a:rPr>
              <a:t>properties.spiders</a:t>
            </a:r>
            <a:r>
              <a:rPr lang="en-US" sz="1100" dirty="0">
                <a:solidFill>
                  <a:srgbClr val="808080"/>
                </a:solidFill>
                <a:highlight>
                  <a:srgbClr val="FFFFFF"/>
                </a:highlight>
                <a:latin typeface="Courier New" panose="02070309020205020404" pitchFamily="49" charset="0"/>
              </a:rPr>
              <a:t>'</a:t>
            </a:r>
            <a:r>
              <a:rPr lang="en-US" sz="1100" b="1" dirty="0">
                <a:solidFill>
                  <a:srgbClr val="000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NEWSPIDER_MODULE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dirty="0">
                <a:solidFill>
                  <a:srgbClr val="808080"/>
                </a:solidFill>
                <a:highlight>
                  <a:srgbClr val="FFFFFF"/>
                </a:highlight>
                <a:latin typeface="Courier New" panose="02070309020205020404" pitchFamily="49" charset="0"/>
              </a:rPr>
              <a:t>'</a:t>
            </a:r>
            <a:r>
              <a:rPr lang="en-US" sz="1100" dirty="0" err="1">
                <a:solidFill>
                  <a:srgbClr val="808080"/>
                </a:solidFill>
                <a:highlight>
                  <a:srgbClr val="FFFFFF"/>
                </a:highlight>
                <a:latin typeface="Courier New" panose="02070309020205020404" pitchFamily="49" charset="0"/>
              </a:rPr>
              <a:t>properties.spiders</a:t>
            </a:r>
            <a:r>
              <a:rPr lang="en-US" sz="1100" dirty="0">
                <a:solidFill>
                  <a:srgbClr val="808080"/>
                </a:solidFill>
                <a:highlight>
                  <a:srgbClr val="FFFFFF"/>
                </a:highlight>
                <a:latin typeface="Courier New" panose="02070309020205020404" pitchFamily="49" charset="0"/>
              </a:rPr>
              <a:t>'</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FEED_EXPORT_FIELDS = ["</a:t>
            </a:r>
            <a:r>
              <a:rPr lang="en-US" sz="1100" dirty="0" err="1">
                <a:solidFill>
                  <a:srgbClr val="000000"/>
                </a:solidFill>
                <a:highlight>
                  <a:srgbClr val="FFFFFF"/>
                </a:highlight>
                <a:latin typeface="Courier New" panose="02070309020205020404" pitchFamily="49" charset="0"/>
              </a:rPr>
              <a:t>id","title</a:t>
            </a:r>
            <a:r>
              <a:rPr lang="en-US" sz="1100" dirty="0">
                <a:solidFill>
                  <a:srgbClr val="000000"/>
                </a:solidFill>
                <a:highlight>
                  <a:srgbClr val="FFFFFF"/>
                </a:highlight>
                <a:latin typeface="Courier New" panose="02070309020205020404" pitchFamily="49" charset="0"/>
              </a:rPr>
              <a:t>", "price", "description"]</a:t>
            </a:r>
          </a:p>
          <a:p>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Crawl responsibly by identifying yourself (and your website) on the user-agent</a:t>
            </a:r>
            <a:endParaRPr lang="en-US" sz="1100" dirty="0">
              <a:solidFill>
                <a:srgbClr val="000000"/>
              </a:solidFill>
              <a:highlight>
                <a:srgbClr val="FFFFFF"/>
              </a:highlight>
              <a:latin typeface="Courier New" panose="02070309020205020404" pitchFamily="49" charset="0"/>
            </a:endParaRPr>
          </a:p>
          <a:p>
            <a:r>
              <a:rPr lang="en-US" sz="1100" dirty="0" smtClean="0">
                <a:highlight>
                  <a:srgbClr val="FFFFFF"/>
                </a:highlight>
                <a:latin typeface="Courier New" panose="02070309020205020404" pitchFamily="49" charset="0"/>
              </a:rPr>
              <a:t>USER_AGENT </a:t>
            </a:r>
            <a:r>
              <a:rPr lang="en-US" sz="1100" dirty="0">
                <a:highlight>
                  <a:srgbClr val="FFFFFF"/>
                </a:highlight>
                <a:latin typeface="Courier New" panose="02070309020205020404" pitchFamily="49" charset="0"/>
              </a:rPr>
              <a:t>= 'properties (+</a:t>
            </a:r>
            <a:r>
              <a:rPr lang="en-US" sz="1100" u="sng" dirty="0">
                <a:highlight>
                  <a:srgbClr val="FFFFFF"/>
                </a:highlight>
                <a:latin typeface="Courier New" panose="02070309020205020404" pitchFamily="49" charset="0"/>
              </a:rPr>
              <a:t>http://www.yourdomain.com)</a:t>
            </a:r>
            <a:r>
              <a:rPr lang="en-US" sz="1100" dirty="0">
                <a:highlight>
                  <a:srgbClr val="FFFFFF"/>
                </a:highlight>
                <a:latin typeface="Courier New" panose="02070309020205020404" pitchFamily="49" charset="0"/>
              </a:rPr>
              <a:t>'</a:t>
            </a:r>
          </a:p>
          <a:p>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Obey robots.txt rules</a:t>
            </a:r>
            <a:endParaRPr lang="en-US" sz="1100" dirty="0">
              <a:solidFill>
                <a:srgbClr val="000000"/>
              </a:solidFill>
              <a:highlight>
                <a:srgbClr val="FFFFFF"/>
              </a:highlight>
              <a:latin typeface="Courier New" panose="02070309020205020404" pitchFamily="49" charset="0"/>
            </a:endParaRPr>
          </a:p>
          <a:p>
            <a:r>
              <a:rPr lang="en-US" sz="1100" dirty="0">
                <a:solidFill>
                  <a:srgbClr val="000000"/>
                </a:solidFill>
                <a:highlight>
                  <a:srgbClr val="FFFFFF"/>
                </a:highlight>
                <a:latin typeface="Courier New" panose="02070309020205020404" pitchFamily="49" charset="0"/>
              </a:rPr>
              <a:t>ROBOTSTXT_OBEY </a:t>
            </a:r>
            <a:r>
              <a:rPr lang="en-US" sz="1100" b="1" dirty="0">
                <a:solidFill>
                  <a:srgbClr val="000080"/>
                </a:solidFill>
                <a:highlight>
                  <a:srgbClr val="FFFFFF"/>
                </a:highlight>
                <a:latin typeface="Courier New" panose="02070309020205020404" pitchFamily="49" charset="0"/>
              </a:rPr>
              <a:t>=</a:t>
            </a:r>
            <a:r>
              <a:rPr lang="en-US" sz="1100" dirty="0">
                <a:solidFill>
                  <a:srgbClr val="000000"/>
                </a:solidFill>
                <a:highlight>
                  <a:srgbClr val="FFFFFF"/>
                </a:highlight>
                <a:latin typeface="Courier New" panose="02070309020205020404" pitchFamily="49" charset="0"/>
              </a:rPr>
              <a:t> </a:t>
            </a:r>
            <a:r>
              <a:rPr lang="en-US" sz="1100" b="1" dirty="0">
                <a:solidFill>
                  <a:srgbClr val="0000FF"/>
                </a:solidFill>
                <a:highlight>
                  <a:srgbClr val="FFFFFF"/>
                </a:highlight>
                <a:latin typeface="Courier New" panose="02070309020205020404" pitchFamily="49" charset="0"/>
              </a:rPr>
              <a:t>True</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Configure maximum concurrent requests performed by </a:t>
            </a:r>
            <a:r>
              <a:rPr lang="en-US" sz="1100" dirty="0" err="1">
                <a:solidFill>
                  <a:srgbClr val="008000"/>
                </a:solidFill>
                <a:highlight>
                  <a:srgbClr val="FFFFFF"/>
                </a:highlight>
                <a:latin typeface="Courier New" panose="02070309020205020404" pitchFamily="49" charset="0"/>
              </a:rPr>
              <a:t>Scrapy</a:t>
            </a:r>
            <a:r>
              <a:rPr lang="en-US" sz="1100" dirty="0">
                <a:solidFill>
                  <a:srgbClr val="008000"/>
                </a:solidFill>
                <a:highlight>
                  <a:srgbClr val="FFFFFF"/>
                </a:highlight>
                <a:latin typeface="Courier New" panose="02070309020205020404" pitchFamily="49" charset="0"/>
              </a:rPr>
              <a:t> (default: 16)</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#CONCURRENT_REQUESTS = 32</a:t>
            </a:r>
            <a:endParaRPr lang="en-US" sz="1100" dirty="0">
              <a:solidFill>
                <a:srgbClr val="000000"/>
              </a:solidFill>
              <a:highlight>
                <a:srgbClr val="FFFFFF"/>
              </a:highlight>
              <a:latin typeface="Courier New" panose="02070309020205020404" pitchFamily="49" charset="0"/>
            </a:endParaRPr>
          </a:p>
          <a:p>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Configure a delay for requests for the same website (default: 0)</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See </a:t>
            </a:r>
            <a:r>
              <a:rPr lang="en-US" sz="1100" u="sng" dirty="0">
                <a:solidFill>
                  <a:srgbClr val="008000"/>
                </a:solidFill>
                <a:highlight>
                  <a:srgbClr val="FFFFFF"/>
                </a:highlight>
                <a:latin typeface="Courier New" panose="02070309020205020404" pitchFamily="49" charset="0"/>
              </a:rPr>
              <a:t>http://scrapy.readthedocs.org/en/latest/topics/settings.html#download-delay</a:t>
            </a:r>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See also </a:t>
            </a:r>
            <a:r>
              <a:rPr lang="en-US" sz="1100" dirty="0" err="1">
                <a:solidFill>
                  <a:srgbClr val="008000"/>
                </a:solidFill>
                <a:highlight>
                  <a:srgbClr val="FFFFFF"/>
                </a:highlight>
                <a:latin typeface="Courier New" panose="02070309020205020404" pitchFamily="49" charset="0"/>
              </a:rPr>
              <a:t>autothrottle</a:t>
            </a:r>
            <a:r>
              <a:rPr lang="en-US" sz="1100" dirty="0">
                <a:solidFill>
                  <a:srgbClr val="008000"/>
                </a:solidFill>
                <a:highlight>
                  <a:srgbClr val="FFFFFF"/>
                </a:highlight>
                <a:latin typeface="Courier New" panose="02070309020205020404" pitchFamily="49" charset="0"/>
              </a:rPr>
              <a:t> settings and docs</a:t>
            </a:r>
            <a:endParaRPr lang="en-US" sz="1100" dirty="0">
              <a:solidFill>
                <a:srgbClr val="000000"/>
              </a:solidFill>
              <a:highlight>
                <a:srgbClr val="FFFFFF"/>
              </a:highlight>
              <a:latin typeface="Courier New" panose="02070309020205020404" pitchFamily="49" charset="0"/>
            </a:endParaRPr>
          </a:p>
          <a:p>
            <a:r>
              <a:rPr lang="en-US" sz="1100" dirty="0" smtClean="0">
                <a:highlight>
                  <a:srgbClr val="FFFFFF"/>
                </a:highlight>
                <a:latin typeface="Courier New" panose="02070309020205020404" pitchFamily="49" charset="0"/>
              </a:rPr>
              <a:t>DOWNLOAD_DELAY </a:t>
            </a:r>
            <a:r>
              <a:rPr lang="en-US" sz="1100" dirty="0">
                <a:highlight>
                  <a:srgbClr val="FFFFFF"/>
                </a:highlight>
                <a:latin typeface="Courier New" panose="02070309020205020404" pitchFamily="49" charset="0"/>
              </a:rPr>
              <a:t>= 3</a:t>
            </a:r>
          </a:p>
          <a:p>
            <a:r>
              <a:rPr lang="en-US" sz="1100" dirty="0">
                <a:solidFill>
                  <a:srgbClr val="008000"/>
                </a:solidFill>
                <a:highlight>
                  <a:srgbClr val="FFFFFF"/>
                </a:highlight>
                <a:latin typeface="Courier New" panose="02070309020205020404" pitchFamily="49" charset="0"/>
              </a:rPr>
              <a:t># The download delay setting will honor only one of:</a:t>
            </a:r>
            <a:endParaRPr lang="en-US" sz="1100" dirty="0">
              <a:solidFill>
                <a:srgbClr val="000000"/>
              </a:solidFill>
              <a:highlight>
                <a:srgbClr val="FFFFFF"/>
              </a:highlight>
              <a:latin typeface="Courier New" panose="02070309020205020404" pitchFamily="49" charset="0"/>
            </a:endParaRPr>
          </a:p>
          <a:p>
            <a:r>
              <a:rPr lang="en-US" sz="1100" dirty="0" smtClean="0">
                <a:highlight>
                  <a:srgbClr val="FFFFFF"/>
                </a:highlight>
                <a:latin typeface="Courier New" panose="02070309020205020404" pitchFamily="49" charset="0"/>
              </a:rPr>
              <a:t>CONCURRENT_REQUESTS_PER_DOMAIN </a:t>
            </a:r>
            <a:r>
              <a:rPr lang="en-US" sz="1100" dirty="0">
                <a:highlight>
                  <a:srgbClr val="FFFFFF"/>
                </a:highlight>
                <a:latin typeface="Courier New" panose="02070309020205020404" pitchFamily="49" charset="0"/>
              </a:rPr>
              <a:t>= 16</a:t>
            </a:r>
          </a:p>
          <a:p>
            <a:r>
              <a:rPr lang="en-US" sz="1100" dirty="0" smtClean="0">
                <a:highlight>
                  <a:srgbClr val="FFFFFF"/>
                </a:highlight>
                <a:latin typeface="Courier New" panose="02070309020205020404" pitchFamily="49" charset="0"/>
              </a:rPr>
              <a:t>CONCURRENT_REQUESTS_PER_IP </a:t>
            </a:r>
            <a:r>
              <a:rPr lang="en-US" sz="1100" dirty="0">
                <a:highlight>
                  <a:srgbClr val="FFFFFF"/>
                </a:highlight>
                <a:latin typeface="Courier New" panose="02070309020205020404" pitchFamily="49" charset="0"/>
              </a:rPr>
              <a:t>= 16</a:t>
            </a:r>
          </a:p>
          <a:p>
            <a:endParaRPr lang="en-US" sz="1100" dirty="0">
              <a:solidFill>
                <a:srgbClr val="000000"/>
              </a:solidFill>
              <a:highlight>
                <a:srgbClr val="FFFFFF"/>
              </a:highlight>
              <a:latin typeface="Courier New" panose="02070309020205020404" pitchFamily="49" charset="0"/>
            </a:endParaRPr>
          </a:p>
          <a:p>
            <a:r>
              <a:rPr lang="en-US" sz="1100" dirty="0">
                <a:solidFill>
                  <a:srgbClr val="008000"/>
                </a:solidFill>
                <a:highlight>
                  <a:srgbClr val="FFFFFF"/>
                </a:highlight>
                <a:latin typeface="Courier New" panose="02070309020205020404" pitchFamily="49" charset="0"/>
              </a:rPr>
              <a:t># Disable cookies (enabled by default)</a:t>
            </a:r>
            <a:endParaRPr lang="en-US" sz="1100" dirty="0">
              <a:solidFill>
                <a:srgbClr val="000000"/>
              </a:solidFill>
              <a:highlight>
                <a:srgbClr val="FFFFFF"/>
              </a:highlight>
              <a:latin typeface="Courier New" panose="02070309020205020404" pitchFamily="49" charset="0"/>
            </a:endParaRPr>
          </a:p>
          <a:p>
            <a:r>
              <a:rPr lang="en-US" sz="1100" dirty="0" smtClean="0">
                <a:highlight>
                  <a:srgbClr val="FFFFFF"/>
                </a:highlight>
                <a:latin typeface="Courier New" panose="02070309020205020404" pitchFamily="49" charset="0"/>
              </a:rPr>
              <a:t>COOKIES_ENABLED </a:t>
            </a:r>
            <a:r>
              <a:rPr lang="en-US" sz="1100" dirty="0">
                <a:highlight>
                  <a:srgbClr val="FFFFFF"/>
                </a:highlight>
                <a:latin typeface="Courier New" panose="02070309020205020404" pitchFamily="49" charset="0"/>
              </a:rPr>
              <a:t>= </a:t>
            </a:r>
            <a:r>
              <a:rPr lang="en-US" sz="1100" dirty="0" smtClean="0">
                <a:solidFill>
                  <a:srgbClr val="0000FF"/>
                </a:solidFill>
                <a:highlight>
                  <a:srgbClr val="FFFFFF"/>
                </a:highlight>
                <a:latin typeface="Courier New" panose="02070309020205020404" pitchFamily="49" charset="0"/>
              </a:rPr>
              <a:t>False</a:t>
            </a:r>
            <a:endParaRPr lang="en-US" sz="1100" dirty="0">
              <a:solidFill>
                <a:srgbClr val="0000FF"/>
              </a:solidFill>
              <a:highlight>
                <a:srgbClr val="FFFFFF"/>
              </a:highlight>
              <a:latin typeface="Courier New" panose="02070309020205020404" pitchFamily="49" charset="0"/>
            </a:endParaRPr>
          </a:p>
        </p:txBody>
      </p:sp>
      <p:sp>
        <p:nvSpPr>
          <p:cNvPr id="5" name="Rectangle 4"/>
          <p:cNvSpPr/>
          <p:nvPr/>
        </p:nvSpPr>
        <p:spPr>
          <a:xfrm>
            <a:off x="6595038" y="492323"/>
            <a:ext cx="2371162" cy="307777"/>
          </a:xfrm>
          <a:prstGeom prst="rect">
            <a:avLst/>
          </a:prstGeom>
        </p:spPr>
        <p:txBody>
          <a:bodyPr wrap="none">
            <a:spAutoFit/>
          </a:bodyPr>
          <a:lstStyle/>
          <a:p>
            <a:r>
              <a:rPr lang="en-US" sz="1400" dirty="0" smtClean="0">
                <a:latin typeface="Consolas" panose="020B0609020204030204" pitchFamily="49" charset="0"/>
                <a:cs typeface="Consolas" panose="020B0609020204030204" pitchFamily="49" charset="0"/>
              </a:rPr>
              <a:t>properties/settings.py</a:t>
            </a:r>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7260200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Being a good citizen in a world full of spiders</a:t>
            </a:r>
            <a:endParaRPr lang="en-US" sz="3200" dirty="0"/>
          </a:p>
        </p:txBody>
      </p:sp>
      <p:sp>
        <p:nvSpPr>
          <p:cNvPr id="3" name="Content Placeholder 2"/>
          <p:cNvSpPr>
            <a:spLocks noGrp="1"/>
          </p:cNvSpPr>
          <p:nvPr>
            <p:ph idx="1"/>
          </p:nvPr>
        </p:nvSpPr>
        <p:spPr/>
        <p:txBody>
          <a:bodyPr>
            <a:normAutofit fontScale="47500" lnSpcReduction="20000"/>
          </a:bodyPr>
          <a:lstStyle/>
          <a:p>
            <a:r>
              <a:rPr lang="en-US" dirty="0"/>
              <a:t>There are a few things one needs to be aware of while developing scrapers. </a:t>
            </a:r>
            <a:endParaRPr lang="en-US" dirty="0" smtClean="0"/>
          </a:p>
          <a:p>
            <a:r>
              <a:rPr lang="en-US" dirty="0" smtClean="0"/>
              <a:t>Irresponsible </a:t>
            </a:r>
            <a:r>
              <a:rPr lang="en-US" dirty="0"/>
              <a:t>web scraping can be annoying and even illegal in some cases. The </a:t>
            </a:r>
            <a:r>
              <a:rPr lang="en-US" dirty="0" smtClean="0"/>
              <a:t>three most </a:t>
            </a:r>
            <a:r>
              <a:rPr lang="en-US" dirty="0"/>
              <a:t>important things to avoid are </a:t>
            </a:r>
            <a:endParaRPr lang="en-US" dirty="0" smtClean="0"/>
          </a:p>
          <a:p>
            <a:pPr marL="971550" lvl="1" indent="-514350">
              <a:buFont typeface="+mj-lt"/>
              <a:buAutoNum type="arabicPeriod"/>
            </a:pPr>
            <a:r>
              <a:rPr lang="en-US" b="1" dirty="0" smtClean="0"/>
              <a:t>denial-of-service </a:t>
            </a:r>
            <a:r>
              <a:rPr lang="en-US" b="1" dirty="0"/>
              <a:t>(</a:t>
            </a:r>
            <a:r>
              <a:rPr lang="en-US" b="1" dirty="0" err="1"/>
              <a:t>DoS</a:t>
            </a:r>
            <a:r>
              <a:rPr lang="en-US" b="1" dirty="0"/>
              <a:t>) attack like behavior </a:t>
            </a:r>
            <a:endParaRPr lang="en-US" b="1" dirty="0" smtClean="0"/>
          </a:p>
          <a:p>
            <a:pPr marL="971550" lvl="1" indent="-514350">
              <a:buFont typeface="+mj-lt"/>
              <a:buAutoNum type="arabicPeriod"/>
            </a:pPr>
            <a:r>
              <a:rPr lang="en-US" b="1" dirty="0" smtClean="0"/>
              <a:t>violating copyrights </a:t>
            </a:r>
          </a:p>
          <a:p>
            <a:pPr marL="971550" lvl="1" indent="-514350">
              <a:buFont typeface="+mj-lt"/>
              <a:buAutoNum type="arabicPeriod"/>
            </a:pPr>
            <a:r>
              <a:rPr lang="en-US" b="1" dirty="0" smtClean="0"/>
              <a:t>Ignoring robots.txt directives</a:t>
            </a:r>
            <a:endParaRPr lang="en-US" b="1" dirty="0"/>
          </a:p>
          <a:p>
            <a:r>
              <a:rPr lang="en-US" dirty="0"/>
              <a:t>In the first one, a typical visitor might be visiting a new page every few seconds. A typical web crawler might be downloading tens of pages per second. That is more than ten times the traffic that a typical user generates. This might reasonably make the website owners upset. Use throttling to reduce the traffic you generate to an acceptable user-like level. Monitor the response times, and if you see them increasing, reduce the intensity of your crawl. The good news is that </a:t>
            </a:r>
            <a:r>
              <a:rPr lang="en-US" dirty="0" err="1"/>
              <a:t>Scrapy</a:t>
            </a:r>
            <a:r>
              <a:rPr lang="en-US" dirty="0"/>
              <a:t> provides out-of-the-box implementation of both these </a:t>
            </a:r>
            <a:r>
              <a:rPr lang="en-US" dirty="0" smtClean="0"/>
              <a:t>functionalities</a:t>
            </a:r>
            <a:endParaRPr lang="en-US" dirty="0"/>
          </a:p>
          <a:p>
            <a:r>
              <a:rPr lang="en-US" dirty="0"/>
              <a:t>On copyrights, obviously, take a look at the copyright notice of every website you scrape, and make sure you understand what is allowed and what is not. Most sites allow you to process information from their site as long as you don't reproduce them claiming that it's yours. What is nice to have is a User-Agent field on your requests that allows webmasters to know who you are and what you do with their data. </a:t>
            </a:r>
            <a:r>
              <a:rPr lang="en-US" dirty="0" err="1"/>
              <a:t>Scrapy</a:t>
            </a:r>
            <a:r>
              <a:rPr lang="en-US" dirty="0"/>
              <a:t> does this by default by using your BOT_NAME as a User-Agent when making </a:t>
            </a:r>
            <a:r>
              <a:rPr lang="en-US" dirty="0" smtClean="0"/>
              <a:t>requests.</a:t>
            </a:r>
          </a:p>
          <a:p>
            <a:r>
              <a:rPr lang="en-US" dirty="0" smtClean="0"/>
              <a:t>Another </a:t>
            </a:r>
            <a:r>
              <a:rPr lang="en-US" dirty="0"/>
              <a:t>important aspect is allowing any webmaster to prevent you from accessing certain areas of their website. </a:t>
            </a:r>
            <a:r>
              <a:rPr lang="en-US" dirty="0" err="1"/>
              <a:t>Scrapy</a:t>
            </a:r>
            <a:r>
              <a:rPr lang="en-US" dirty="0"/>
              <a:t> provides functionality (</a:t>
            </a:r>
            <a:r>
              <a:rPr lang="en-US" dirty="0" err="1"/>
              <a:t>RobotsTxtMiddleware</a:t>
            </a:r>
            <a:r>
              <a:rPr lang="en-US" dirty="0"/>
              <a:t>) that respects their preferences as expressed on the web-standard robots.txt file (see an example of that file at http://www.google.com/robots.txt). </a:t>
            </a:r>
          </a:p>
        </p:txBody>
      </p:sp>
    </p:spTree>
    <p:extLst>
      <p:ext uri="{BB962C8B-B14F-4D97-AF65-F5344CB8AC3E}">
        <p14:creationId xmlns:p14="http://schemas.microsoft.com/office/powerpoint/2010/main" val="29651964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dirty="0" smtClean="0"/>
              <a:t>eferences</a:t>
            </a:r>
            <a:endParaRPr lang="en-US" dirty="0"/>
          </a:p>
        </p:txBody>
      </p:sp>
      <p:sp>
        <p:nvSpPr>
          <p:cNvPr id="3" name="Content Placeholder 2"/>
          <p:cNvSpPr>
            <a:spLocks noGrp="1"/>
          </p:cNvSpPr>
          <p:nvPr>
            <p:ph idx="1"/>
          </p:nvPr>
        </p:nvSpPr>
        <p:spPr/>
        <p:txBody>
          <a:bodyPr>
            <a:normAutofit fontScale="92500" lnSpcReduction="10000"/>
          </a:bodyPr>
          <a:lstStyle/>
          <a:p>
            <a:r>
              <a:rPr lang="en-US" dirty="0" err="1"/>
              <a:t>Xpath</a:t>
            </a:r>
            <a:r>
              <a:rPr lang="en-US" dirty="0"/>
              <a:t> </a:t>
            </a:r>
            <a:r>
              <a:rPr lang="en-US" dirty="0" err="1" smtClean="0"/>
              <a:t>cheatsheets</a:t>
            </a:r>
            <a:r>
              <a:rPr lang="en-US" dirty="0" smtClean="0"/>
              <a:t>: </a:t>
            </a:r>
          </a:p>
          <a:p>
            <a:pPr lvl="1"/>
            <a:r>
              <a:rPr lang="en-US" dirty="0" smtClean="0">
                <a:hlinkClick r:id="rId2"/>
              </a:rPr>
              <a:t>https</a:t>
            </a:r>
            <a:r>
              <a:rPr lang="en-US" dirty="0">
                <a:hlinkClick r:id="rId2"/>
              </a:rPr>
              <a:t>://</a:t>
            </a:r>
            <a:r>
              <a:rPr lang="en-US" dirty="0" smtClean="0">
                <a:hlinkClick r:id="rId2"/>
              </a:rPr>
              <a:t>devhints.io/xpath</a:t>
            </a:r>
            <a:endParaRPr lang="en-US" dirty="0" smtClean="0"/>
          </a:p>
          <a:p>
            <a:pPr lvl="1"/>
            <a:r>
              <a:rPr lang="en-US" dirty="0">
                <a:hlinkClick r:id="rId3"/>
              </a:rPr>
              <a:t>http://</a:t>
            </a:r>
            <a:r>
              <a:rPr lang="en-US" dirty="0" smtClean="0">
                <a:hlinkClick r:id="rId3"/>
              </a:rPr>
              <a:t>scraping.pro/res/xpath-cheat/xpath_css_dom_recipes.pdf</a:t>
            </a:r>
            <a:endParaRPr lang="en-US" dirty="0" smtClean="0"/>
          </a:p>
          <a:p>
            <a:pPr lvl="1"/>
            <a:r>
              <a:rPr lang="en-US" dirty="0">
                <a:hlinkClick r:id="rId4"/>
              </a:rPr>
              <a:t>http://</a:t>
            </a:r>
            <a:r>
              <a:rPr lang="en-US" dirty="0" smtClean="0">
                <a:hlinkClick r:id="rId4"/>
              </a:rPr>
              <a:t>scraping.pro/res/xpath-cheat/xpath_css_dom_ref.pdf</a:t>
            </a:r>
            <a:endParaRPr lang="en-US" dirty="0" smtClean="0"/>
          </a:p>
          <a:p>
            <a:r>
              <a:rPr lang="en-US" dirty="0" err="1" smtClean="0"/>
              <a:t>Xpath</a:t>
            </a:r>
            <a:r>
              <a:rPr lang="en-US" dirty="0" smtClean="0"/>
              <a:t> tutorials:</a:t>
            </a:r>
          </a:p>
          <a:p>
            <a:pPr lvl="1"/>
            <a:r>
              <a:rPr lang="en-US" dirty="0">
                <a:hlinkClick r:id="rId5"/>
              </a:rPr>
              <a:t>https://data-lessons.github.io/library-webscraping/xpath</a:t>
            </a:r>
            <a:r>
              <a:rPr lang="en-US" dirty="0" smtClean="0">
                <a:hlinkClick r:id="rId5"/>
              </a:rPr>
              <a:t>/</a:t>
            </a:r>
            <a:endParaRPr lang="en-US" dirty="0" smtClean="0"/>
          </a:p>
          <a:p>
            <a:pPr lvl="1"/>
            <a:r>
              <a:rPr lang="en-NZ" dirty="0">
                <a:hlinkClick r:id="rId6"/>
              </a:rPr>
              <a:t>http://plasmasturm.org/log/xpath101</a:t>
            </a:r>
            <a:r>
              <a:rPr lang="en-NZ" dirty="0" smtClean="0">
                <a:hlinkClick r:id="rId6"/>
              </a:rPr>
              <a:t>/</a:t>
            </a:r>
            <a:r>
              <a:rPr lang="en-NZ" dirty="0" smtClean="0"/>
              <a:t> </a:t>
            </a:r>
            <a:r>
              <a:rPr lang="en-NZ" sz="1900" dirty="0" smtClean="0"/>
              <a:t>(concise, very good!)</a:t>
            </a:r>
            <a:endParaRPr lang="en-NZ" dirty="0"/>
          </a:p>
          <a:p>
            <a:pPr lvl="1"/>
            <a:endParaRPr lang="en-US" dirty="0" smtClean="0"/>
          </a:p>
          <a:p>
            <a:pPr lvl="1"/>
            <a:endParaRPr lang="en-US" dirty="0" smtClean="0"/>
          </a:p>
          <a:p>
            <a:endParaRPr lang="en-US" dirty="0"/>
          </a:p>
        </p:txBody>
      </p:sp>
    </p:spTree>
    <p:extLst>
      <p:ext uri="{BB962C8B-B14F-4D97-AF65-F5344CB8AC3E}">
        <p14:creationId xmlns:p14="http://schemas.microsoft.com/office/powerpoint/2010/main" val="26642941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1447800"/>
            <a:ext cx="7312660" cy="36261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Rectangle 10"/>
          <p:cNvSpPr/>
          <p:nvPr/>
        </p:nvSpPr>
        <p:spPr>
          <a:xfrm>
            <a:off x="4981613" y="1431438"/>
            <a:ext cx="3108287" cy="276999"/>
          </a:xfrm>
          <a:prstGeom prst="rect">
            <a:avLst/>
          </a:prstGeom>
        </p:spPr>
        <p:txBody>
          <a:bodyPr wrap="none">
            <a:spAutoFit/>
          </a:bodyPr>
          <a:lstStyle/>
          <a:p>
            <a:r>
              <a:rPr lang="en-US" sz="1200" b="1" dirty="0">
                <a:hlinkClick r:id="rId4"/>
              </a:rPr>
              <a:t>https://</a:t>
            </a:r>
            <a:r>
              <a:rPr lang="en-US" sz="1200" b="1" dirty="0" smtClean="0">
                <a:hlinkClick r:id="rId4"/>
              </a:rPr>
              <a:t>www.google.com/finance?cid=22144</a:t>
            </a:r>
            <a:r>
              <a:rPr lang="en-US" sz="1200" b="1" dirty="0" smtClean="0"/>
              <a:t> </a:t>
            </a:r>
            <a:endParaRPr lang="en-US" sz="1200" b="1" dirty="0"/>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000" y="152400"/>
            <a:ext cx="7035800" cy="5667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1025" y="5166474"/>
            <a:ext cx="6762750"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Oval 5"/>
          <p:cNvSpPr/>
          <p:nvPr/>
        </p:nvSpPr>
        <p:spPr bwMode="auto">
          <a:xfrm>
            <a:off x="1882625" y="5130030"/>
            <a:ext cx="2139800" cy="523047"/>
          </a:xfrm>
          <a:prstGeom prst="ellipse">
            <a:avLst/>
          </a:prstGeom>
          <a:solidFill>
            <a:srgbClr val="FF0000">
              <a:alpha val="0"/>
            </a:srgbClr>
          </a:solidFill>
          <a:ln w="254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1" i="0" u="none" strike="noStrike" normalizeH="0" baseline="0">
              <a:ln w="18000">
                <a:solidFill>
                  <a:schemeClr val="accent2">
                    <a:satMod val="140000"/>
                  </a:schemeClr>
                </a:solidFill>
                <a:prstDash val="solid"/>
                <a:miter lim="800000"/>
              </a:ln>
              <a:noFill/>
              <a:effectLst>
                <a:outerShdw blurRad="25500" dist="23000" dir="7020000" algn="tl">
                  <a:srgbClr val="000000">
                    <a:alpha val="50000"/>
                  </a:srgbClr>
                </a:outerShdw>
              </a:effectLst>
              <a:latin typeface="Gill Sans" charset="0"/>
              <a:ea typeface="ヒラギノ角ゴ ProN W3" charset="0"/>
              <a:cs typeface="ヒラギノ角ゴ ProN W3" charset="0"/>
              <a:sym typeface="Gill Sans" charset="0"/>
            </a:endParaRPr>
          </a:p>
        </p:txBody>
      </p:sp>
      <p:cxnSp>
        <p:nvCxnSpPr>
          <p:cNvPr id="3" name="Straight Arrow Connector 2"/>
          <p:cNvCxnSpPr/>
          <p:nvPr/>
        </p:nvCxnSpPr>
        <p:spPr>
          <a:xfrm>
            <a:off x="1447800" y="3794874"/>
            <a:ext cx="1371600" cy="1279038"/>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TextShape 2"/>
          <p:cNvSpPr txBox="1"/>
          <p:nvPr/>
        </p:nvSpPr>
        <p:spPr>
          <a:xfrm>
            <a:off x="157601" y="701637"/>
            <a:ext cx="8871678" cy="1279800"/>
          </a:xfrm>
          <a:prstGeom prst="rect">
            <a:avLst/>
          </a:prstGeom>
        </p:spPr>
        <p:txBody>
          <a:bodyPr/>
          <a:lstStyle/>
          <a:p>
            <a:pPr algn="l">
              <a:lnSpc>
                <a:spcPct val="100000"/>
              </a:lnSpc>
            </a:pPr>
            <a:r>
              <a:rPr lang="en-US" dirty="0" smtClean="0">
                <a:latin typeface="+mj-lt"/>
              </a:rPr>
              <a:t>Basically you need to find relevant HTML attributes (</a:t>
            </a:r>
            <a:r>
              <a:rPr lang="en-US" dirty="0" smtClean="0">
                <a:latin typeface="Consolas" panose="020B0609020204030204" pitchFamily="49" charset="0"/>
                <a:cs typeface="Consolas" panose="020B0609020204030204" pitchFamily="49" charset="0"/>
              </a:rPr>
              <a:t>ids</a:t>
            </a:r>
            <a:r>
              <a:rPr lang="en-US" dirty="0" smtClean="0">
                <a:latin typeface="+mj-lt"/>
              </a:rPr>
              <a:t>, </a:t>
            </a:r>
            <a:r>
              <a:rPr lang="en-US" dirty="0" smtClean="0">
                <a:latin typeface="Consolas" panose="020B0609020204030204" pitchFamily="49" charset="0"/>
                <a:cs typeface="Consolas" panose="020B0609020204030204" pitchFamily="49" charset="0"/>
              </a:rPr>
              <a:t>classes</a:t>
            </a:r>
            <a:r>
              <a:rPr lang="en-US" dirty="0" smtClean="0">
                <a:latin typeface="+mj-lt"/>
              </a:rPr>
              <a:t>, </a:t>
            </a:r>
            <a:r>
              <a:rPr lang="en-US" dirty="0" err="1" smtClean="0">
                <a:latin typeface="+mj-lt"/>
              </a:rPr>
              <a:t>etc</a:t>
            </a:r>
            <a:r>
              <a:rPr lang="en-US" dirty="0" smtClean="0">
                <a:latin typeface="+mj-lt"/>
              </a:rPr>
              <a:t>) that point to the data of interest</a:t>
            </a:r>
            <a:endParaRPr dirty="0">
              <a:latin typeface="+mj-lt"/>
            </a:endParaRPr>
          </a:p>
        </p:txBody>
      </p:sp>
      <p:sp>
        <p:nvSpPr>
          <p:cNvPr id="4" name="Rectangle 3"/>
          <p:cNvSpPr/>
          <p:nvPr/>
        </p:nvSpPr>
        <p:spPr>
          <a:xfrm>
            <a:off x="86210" y="5616168"/>
            <a:ext cx="9014460" cy="1477328"/>
          </a:xfrm>
          <a:prstGeom prst="rect">
            <a:avLst/>
          </a:prstGeom>
        </p:spPr>
        <p:txBody>
          <a:bodyPr wrap="square">
            <a:spAutoFit/>
          </a:bodyPr>
          <a:lstStyle/>
          <a:p>
            <a:r>
              <a:rPr lang="en-US" dirty="0"/>
              <a:t>Obviously web scraping usually involves scraping at a large scale</a:t>
            </a:r>
          </a:p>
          <a:p>
            <a:pPr marL="285750" indent="-285750">
              <a:buFont typeface="Arial" panose="020B0604020202020204" pitchFamily="34" charset="0"/>
              <a:buChar char="•"/>
            </a:pPr>
            <a:r>
              <a:rPr lang="en-NZ" dirty="0"/>
              <a:t>From the same domain</a:t>
            </a:r>
          </a:p>
          <a:p>
            <a:pPr marL="285750" indent="-285750">
              <a:buFont typeface="Arial" panose="020B0604020202020204" pitchFamily="34" charset="0"/>
              <a:buChar char="•"/>
            </a:pPr>
            <a:r>
              <a:rPr lang="en-NZ" dirty="0"/>
              <a:t>From different </a:t>
            </a:r>
            <a:r>
              <a:rPr lang="en-NZ" dirty="0" smtClean="0"/>
              <a:t>domains</a:t>
            </a:r>
          </a:p>
          <a:p>
            <a:pPr marL="285750" indent="-285750">
              <a:buFont typeface="Arial" panose="020B0604020202020204" pitchFamily="34" charset="0"/>
              <a:buChar char="•"/>
            </a:pPr>
            <a:r>
              <a:rPr lang="en-US" dirty="0"/>
              <a:t>But be careful… you can get blocked if you generate too many HTTP requests to a domain!</a:t>
            </a:r>
          </a:p>
          <a:p>
            <a:pPr marL="285750" indent="-285750">
              <a:buFont typeface="Arial" panose="020B0604020202020204" pitchFamily="34" charset="0"/>
              <a:buChar char="•"/>
            </a:pPr>
            <a:endParaRPr lang="en-US" dirty="0"/>
          </a:p>
        </p:txBody>
      </p:sp>
      <p:pic>
        <p:nvPicPr>
          <p:cNvPr id="12" name="Picture 2" descr="https://jesusarribas.files.wordpress.com/2010/02/webpages.jp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t="9988"/>
          <a:stretch/>
        </p:blipFill>
        <p:spPr bwMode="auto">
          <a:xfrm>
            <a:off x="6205068" y="4702078"/>
            <a:ext cx="2895602" cy="175807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le:Crosshairs Red.svg - Wikimedia Commons"/>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28600" y="1261393"/>
            <a:ext cx="1618014" cy="1618014"/>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nvSpPr>
        <p:spPr>
          <a:xfrm>
            <a:off x="0" y="3428999"/>
            <a:ext cx="9144000" cy="3429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9002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fade">
                                      <p:cBhvr>
                                        <p:cTn id="7" dur="500"/>
                                        <p:tgtEl>
                                          <p:spTgt spid="102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Shape 2"/>
          <p:cNvSpPr txBox="1"/>
          <p:nvPr/>
        </p:nvSpPr>
        <p:spPr>
          <a:xfrm>
            <a:off x="0" y="1066800"/>
            <a:ext cx="6781800" cy="4525560"/>
          </a:xfrm>
          <a:prstGeom prst="rect">
            <a:avLst/>
          </a:prstGeom>
        </p:spPr>
        <p:txBody>
          <a:bodyPr/>
          <a:lstStyle/>
          <a:p>
            <a:pPr algn="l">
              <a:lnSpc>
                <a:spcPct val="100000"/>
              </a:lnSpc>
              <a:buFont typeface="Arial"/>
              <a:buChar char="•"/>
            </a:pPr>
            <a:r>
              <a:rPr lang="en-US" sz="2400" dirty="0" smtClean="0">
                <a:latin typeface="+mj-lt"/>
              </a:rPr>
              <a:t>The robots exclusion standard allows website owners to specify whether they allow web “robots” or not</a:t>
            </a:r>
          </a:p>
          <a:p>
            <a:pPr>
              <a:buFont typeface="Arial"/>
              <a:buChar char="•"/>
            </a:pPr>
            <a:r>
              <a:rPr lang="en-US" sz="2400" dirty="0" smtClean="0"/>
              <a:t>This information is located </a:t>
            </a:r>
            <a:r>
              <a:rPr lang="en-US" sz="2400" dirty="0"/>
              <a:t>in the root directory of a website and called “robots.txt”</a:t>
            </a:r>
          </a:p>
          <a:p>
            <a:pPr lvl="1">
              <a:buFont typeface="Arial"/>
              <a:buChar char="•"/>
            </a:pPr>
            <a:r>
              <a:rPr lang="en-US" sz="2400" dirty="0"/>
              <a:t>“www.google.com/robots.txt” </a:t>
            </a:r>
          </a:p>
          <a:p>
            <a:pPr>
              <a:buFont typeface="Arial"/>
              <a:buChar char="•"/>
            </a:pPr>
            <a:r>
              <a:rPr lang="en-US" sz="2400" dirty="0">
                <a:latin typeface="+mj-lt"/>
              </a:rPr>
              <a:t>T</a:t>
            </a:r>
            <a:r>
              <a:rPr lang="en-US" sz="2400" dirty="0" smtClean="0">
                <a:latin typeface="+mj-lt"/>
              </a:rPr>
              <a:t>he file tells web robots/bots/spiders/crawlers (</a:t>
            </a:r>
            <a:r>
              <a:rPr lang="en-US" sz="2400" dirty="0" smtClean="0"/>
              <a:t>aka </a:t>
            </a:r>
            <a:r>
              <a:rPr lang="en-US" sz="2400" dirty="0"/>
              <a:t>your </a:t>
            </a:r>
            <a:r>
              <a:rPr lang="en-US" sz="2400" dirty="0" smtClean="0"/>
              <a:t>script</a:t>
            </a:r>
            <a:r>
              <a:rPr lang="en-US" sz="2400" dirty="0" smtClean="0">
                <a:latin typeface="+mj-lt"/>
              </a:rPr>
              <a:t>) whether you are allowed to scrape a website or not</a:t>
            </a:r>
          </a:p>
          <a:p>
            <a:pPr algn="l">
              <a:lnSpc>
                <a:spcPct val="100000"/>
              </a:lnSpc>
              <a:buFont typeface="Arial"/>
              <a:buChar char="•"/>
            </a:pPr>
            <a:r>
              <a:rPr lang="en-US" sz="2400" dirty="0" smtClean="0"/>
              <a:t>It </a:t>
            </a:r>
            <a:r>
              <a:rPr lang="en-US" sz="2400" dirty="0"/>
              <a:t>works likes this: a robot wants to visit a Web site URL, </a:t>
            </a:r>
            <a:r>
              <a:rPr lang="en-US" sz="2400" dirty="0" smtClean="0"/>
              <a:t>say http</a:t>
            </a:r>
            <a:r>
              <a:rPr lang="en-US" sz="2400" dirty="0"/>
              <a:t>://</a:t>
            </a:r>
            <a:r>
              <a:rPr lang="en-US" sz="2400" dirty="0" smtClean="0"/>
              <a:t>www.example.com/section </a:t>
            </a:r>
          </a:p>
          <a:p>
            <a:pPr algn="l">
              <a:lnSpc>
                <a:spcPct val="100000"/>
              </a:lnSpc>
              <a:buFont typeface="Arial"/>
              <a:buChar char="•"/>
            </a:pPr>
            <a:r>
              <a:rPr lang="en-US" sz="2400" dirty="0" smtClean="0"/>
              <a:t>Before </a:t>
            </a:r>
            <a:r>
              <a:rPr lang="en-US" sz="2400" dirty="0"/>
              <a:t>it does so, it firsts checks for http://www.example.com/robots.txt, and finds:</a:t>
            </a:r>
          </a:p>
          <a:p>
            <a:pPr algn="l">
              <a:lnSpc>
                <a:spcPct val="100000"/>
              </a:lnSpc>
            </a:pPr>
            <a:endParaRPr lang="en-US" sz="2400" dirty="0" smtClean="0">
              <a:latin typeface="+mj-lt"/>
            </a:endParaRPr>
          </a:p>
          <a:p>
            <a:pPr algn="l">
              <a:lnSpc>
                <a:spcPct val="100000"/>
              </a:lnSpc>
              <a:buFont typeface="Arial"/>
              <a:buChar char="•"/>
            </a:pPr>
            <a:endParaRPr lang="en-US" sz="2400" dirty="0">
              <a:latin typeface="+mj-lt"/>
            </a:endParaRPr>
          </a:p>
        </p:txBody>
      </p:sp>
      <p:sp>
        <p:nvSpPr>
          <p:cNvPr id="7" name="Title 1"/>
          <p:cNvSpPr txBox="1">
            <a:spLocks/>
          </p:cNvSpPr>
          <p:nvPr/>
        </p:nvSpPr>
        <p:spPr>
          <a:xfrm>
            <a:off x="457200" y="152400"/>
            <a:ext cx="4724400" cy="715962"/>
          </a:xfrm>
          <a:prstGeom prst="rect">
            <a:avLst/>
          </a:prstGeom>
        </p:spPr>
        <p:txBody>
          <a:bodyPr vert="horz" lIns="0" tIns="32914" rIns="65828" bIns="32914" rtlCol="0" anchor="ctr">
            <a:normAutofit/>
          </a:bodyPr>
          <a:lstStyle>
            <a:lvl1pPr algn="ctr" defTabSz="914400" rtl="0" eaLnBrk="1" latinLnBrk="0" hangingPunct="1">
              <a:lnSpc>
                <a:spcPts val="3599"/>
              </a:lnSpc>
              <a:spcBef>
                <a:spcPct val="0"/>
              </a:spcBef>
              <a:buNone/>
              <a:defRPr sz="3900" b="1" kern="1200" cap="all">
                <a:solidFill>
                  <a:schemeClr val="tx1"/>
                </a:solidFill>
                <a:latin typeface="+mj-lt"/>
                <a:ea typeface="+mj-ea"/>
                <a:cs typeface="+mj-cs"/>
              </a:defRPr>
            </a:lvl1pPr>
          </a:lstStyle>
          <a:p>
            <a:r>
              <a:rPr lang="en-US" dirty="0" smtClean="0">
                <a:latin typeface="PFDinTextCompPro-Bold" charset="0"/>
                <a:ea typeface="ヒラギノ角ゴ ProN W6" charset="0"/>
                <a:cs typeface="ヒラギノ角ゴ ProN W6" charset="0"/>
              </a:rPr>
              <a:t>Robots.txt</a:t>
            </a:r>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1800" y="274638"/>
            <a:ext cx="2066925" cy="4095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019" y="6003522"/>
            <a:ext cx="7643813" cy="76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7535798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42475" y="76200"/>
            <a:ext cx="6901525" cy="65861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1"/>
          <p:cNvSpPr>
            <a:spLocks noGrp="1"/>
          </p:cNvSpPr>
          <p:nvPr>
            <p:ph type="title"/>
          </p:nvPr>
        </p:nvSpPr>
        <p:spPr>
          <a:xfrm>
            <a:off x="0" y="274638"/>
            <a:ext cx="2438400" cy="1143000"/>
          </a:xfrm>
        </p:spPr>
        <p:txBody>
          <a:bodyPr>
            <a:noAutofit/>
          </a:bodyPr>
          <a:lstStyle/>
          <a:p>
            <a:r>
              <a:rPr lang="en-US" sz="3200" dirty="0" smtClean="0">
                <a:latin typeface="PFDinTextCompPro-Bold" charset="0"/>
                <a:ea typeface="ヒラギノ角ゴ ProN W6" charset="0"/>
                <a:cs typeface="ヒラギノ角ゴ ProN W6" charset="0"/>
              </a:rPr>
              <a:t>Robots.txt</a:t>
            </a:r>
            <a:endParaRPr lang="en-US" sz="3200" dirty="0"/>
          </a:p>
        </p:txBody>
      </p:sp>
    </p:spTree>
    <p:extLst>
      <p:ext uri="{BB962C8B-B14F-4D97-AF65-F5344CB8AC3E}">
        <p14:creationId xmlns:p14="http://schemas.microsoft.com/office/powerpoint/2010/main" val="27733771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a:xfrm>
            <a:off x="399619" y="304800"/>
            <a:ext cx="6962853" cy="397565"/>
          </a:xfrm>
        </p:spPr>
        <p:txBody>
          <a:bodyPr>
            <a:normAutofit fontScale="92500" lnSpcReduction="10000"/>
          </a:bodyPr>
          <a:lstStyle/>
          <a:p>
            <a:r>
              <a:rPr lang="en-US" sz="2400" dirty="0" smtClean="0">
                <a:latin typeface="PFDinTextCompPro-Bold" charset="0"/>
                <a:ea typeface="ヒラギノ角ゴ ProN W6" charset="0"/>
                <a:cs typeface="ヒラギノ角ゴ ProN W6" charset="0"/>
              </a:rPr>
              <a:t>How to do web scraping manually</a:t>
            </a:r>
            <a:endParaRPr lang="en-US" dirty="0"/>
          </a:p>
        </p:txBody>
      </p:sp>
      <p:sp>
        <p:nvSpPr>
          <p:cNvPr id="6" name="TextShape 2"/>
          <p:cNvSpPr txBox="1"/>
          <p:nvPr/>
        </p:nvSpPr>
        <p:spPr>
          <a:xfrm>
            <a:off x="404643" y="914400"/>
            <a:ext cx="8229240" cy="5715000"/>
          </a:xfrm>
          <a:prstGeom prst="rect">
            <a:avLst/>
          </a:prstGeom>
        </p:spPr>
        <p:txBody>
          <a:bodyPr/>
          <a:lstStyle/>
          <a:p>
            <a:pPr algn="l">
              <a:buFont typeface="Arial"/>
              <a:buChar char="•"/>
            </a:pPr>
            <a:r>
              <a:rPr lang="en-US" sz="2800" dirty="0" smtClean="0">
                <a:latin typeface="PFDinTextCompPro-Bold"/>
              </a:rPr>
              <a:t>Two libraries to help us create raw web scraping robots with Python</a:t>
            </a:r>
          </a:p>
          <a:p>
            <a:pPr lvl="1" algn="l">
              <a:buFont typeface="Arial"/>
              <a:buChar char="•"/>
            </a:pPr>
            <a:r>
              <a:rPr lang="en-US" sz="2800" dirty="0" smtClean="0">
                <a:latin typeface="Consolas" panose="020B0609020204030204" pitchFamily="49" charset="0"/>
              </a:rPr>
              <a:t>Request</a:t>
            </a:r>
          </a:p>
          <a:p>
            <a:pPr lvl="1" algn="l">
              <a:buFont typeface="Arial"/>
              <a:buChar char="•"/>
            </a:pPr>
            <a:r>
              <a:rPr lang="en-US" sz="2800" dirty="0" smtClean="0">
                <a:latin typeface="Consolas" panose="020B0609020204030204" pitchFamily="49" charset="0"/>
              </a:rPr>
              <a:t>Beautiful Soup</a:t>
            </a:r>
          </a:p>
          <a:p>
            <a:pPr lvl="1" algn="l">
              <a:buFont typeface="Arial"/>
              <a:buChar char="•"/>
            </a:pPr>
            <a:endParaRPr lang="en-US" sz="2800" dirty="0" smtClean="0">
              <a:latin typeface="PFDinTextCompPro-Bold"/>
            </a:endParaRPr>
          </a:p>
          <a:p>
            <a:pPr algn="l">
              <a:buFont typeface="Arial"/>
              <a:buChar char="•"/>
            </a:pPr>
            <a:r>
              <a:rPr lang="en-US" sz="2800" dirty="0" smtClean="0">
                <a:latin typeface="PFDinTextCompPro-Bold"/>
              </a:rPr>
              <a:t>Requests “gets” the webpage’s HTML from the web using the URL</a:t>
            </a:r>
          </a:p>
          <a:p>
            <a:pPr lvl="1">
              <a:buFont typeface="Arial"/>
              <a:buChar char="•"/>
            </a:pPr>
            <a:r>
              <a:rPr lang="en-NZ" sz="2800" dirty="0" smtClean="0">
                <a:latin typeface="PFDinTextCompPro-Bold"/>
              </a:rPr>
              <a:t>Using HTTP requests</a:t>
            </a:r>
          </a:p>
          <a:p>
            <a:pPr lvl="1">
              <a:buFont typeface="Arial"/>
              <a:buChar char="•"/>
            </a:pPr>
            <a:endParaRPr lang="en-US" sz="2800" dirty="0" smtClean="0">
              <a:latin typeface="PFDinTextCompPro-Bold"/>
            </a:endParaRPr>
          </a:p>
          <a:p>
            <a:pPr algn="l">
              <a:buFont typeface="Arial"/>
              <a:buChar char="•"/>
            </a:pPr>
            <a:r>
              <a:rPr lang="en-US" sz="2800" dirty="0" smtClean="0">
                <a:latin typeface="PFDinTextCompPro-Bold"/>
              </a:rPr>
              <a:t>Beautiful Soup changes the HTML into a searchable, structured object which you can then manipulate</a:t>
            </a:r>
          </a:p>
          <a:p>
            <a:pPr lvl="1"/>
            <a:r>
              <a:rPr lang="en-US" sz="2800" dirty="0">
                <a:latin typeface="PFDinTextCompPro-Bold"/>
              </a:rPr>
              <a:t>-</a:t>
            </a:r>
            <a:r>
              <a:rPr lang="en-US" sz="2000" dirty="0" smtClean="0">
                <a:latin typeface="PFDinTextCompPro-Bold"/>
              </a:rPr>
              <a:t>sort of like the DOM in JavaScript</a:t>
            </a:r>
            <a:endParaRPr lang="en-US" sz="2800" dirty="0" smtClean="0">
              <a:latin typeface="PFDinTextCompPro-Bold"/>
            </a:endParaRPr>
          </a:p>
          <a:p>
            <a:pPr lvl="1" algn="l">
              <a:buFont typeface="Arial"/>
              <a:buChar char="•"/>
            </a:pPr>
            <a:endParaRPr lang="en-US" sz="2800" dirty="0" smtClean="0">
              <a:latin typeface="PFDinTextCompPro-Bold"/>
            </a:endParaRPr>
          </a:p>
        </p:txBody>
      </p:sp>
    </p:spTree>
    <p:extLst>
      <p:ext uri="{BB962C8B-B14F-4D97-AF65-F5344CB8AC3E}">
        <p14:creationId xmlns:p14="http://schemas.microsoft.com/office/powerpoint/2010/main" val="121643290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5539" y="5205848"/>
            <a:ext cx="3829206" cy="16521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Shape 2"/>
          <p:cNvSpPr txBox="1"/>
          <p:nvPr/>
        </p:nvSpPr>
        <p:spPr>
          <a:xfrm>
            <a:off x="404643" y="1600200"/>
            <a:ext cx="8229240" cy="1600200"/>
          </a:xfrm>
          <a:prstGeom prst="rect">
            <a:avLst/>
          </a:prstGeom>
        </p:spPr>
        <p:txBody>
          <a:bodyPr/>
          <a:lstStyle/>
          <a:p>
            <a:pPr lvl="1" algn="l">
              <a:buFont typeface="Arial"/>
              <a:buChar char="•"/>
            </a:pPr>
            <a:endParaRPr lang="en-US" sz="3200" dirty="0" smtClean="0">
              <a:latin typeface="PFDinTextCompPro-Bold"/>
            </a:endParaRPr>
          </a:p>
        </p:txBody>
      </p:sp>
      <p:sp>
        <p:nvSpPr>
          <p:cNvPr id="4" name="Rectangle 3"/>
          <p:cNvSpPr/>
          <p:nvPr/>
        </p:nvSpPr>
        <p:spPr>
          <a:xfrm>
            <a:off x="152400" y="1143000"/>
            <a:ext cx="6464326" cy="4801314"/>
          </a:xfrm>
          <a:prstGeom prst="rect">
            <a:avLst/>
          </a:prstGeom>
        </p:spPr>
        <p:txBody>
          <a:bodyPr wrap="square">
            <a:spAutoFit/>
          </a:bodyPr>
          <a:lstStyle/>
          <a:p>
            <a:pPr marL="285750" indent="-285750">
              <a:buFont typeface="Arial" panose="020B0604020202020204" pitchFamily="34" charset="0"/>
              <a:buChar char="•"/>
            </a:pPr>
            <a:r>
              <a:rPr lang="en-US" dirty="0" err="1" smtClean="0"/>
              <a:t>Scrapy</a:t>
            </a:r>
            <a:r>
              <a:rPr lang="en-US" dirty="0" smtClean="0"/>
              <a:t> is an </a:t>
            </a:r>
            <a:r>
              <a:rPr lang="en-US" dirty="0"/>
              <a:t>open source framework for creating spiders that extract the data you need from various sources (websites, </a:t>
            </a:r>
            <a:r>
              <a:rPr lang="en-US" dirty="0" err="1"/>
              <a:t>APIs,etc</a:t>
            </a:r>
            <a:r>
              <a:rPr lang="en-US" dirty="0"/>
              <a:t>)</a:t>
            </a:r>
          </a:p>
          <a:p>
            <a:pPr marL="285750" indent="-285750">
              <a:buFont typeface="Arial" panose="020B0604020202020204" pitchFamily="34" charset="0"/>
              <a:buChar char="•"/>
            </a:pPr>
            <a:r>
              <a:rPr lang="en-NZ" dirty="0" smtClean="0"/>
              <a:t>In my opinion, a better alternative to using Requests and </a:t>
            </a:r>
            <a:r>
              <a:rPr lang="en-NZ" dirty="0" err="1" smtClean="0"/>
              <a:t>BeautifulSoup</a:t>
            </a:r>
            <a:endParaRPr lang="en-US" dirty="0"/>
          </a:p>
          <a:p>
            <a:pPr marL="285750" indent="-285750">
              <a:buFont typeface="Arial" panose="020B0604020202020204" pitchFamily="34" charset="0"/>
              <a:buChar char="•"/>
            </a:pPr>
            <a:r>
              <a:rPr lang="en-US" dirty="0" smtClean="0"/>
              <a:t>Event-based architecture (single thread, like node.js)</a:t>
            </a:r>
          </a:p>
          <a:p>
            <a:pPr marL="742950" lvl="1" indent="-285750">
              <a:buFont typeface="Arial" panose="020B0604020202020204" pitchFamily="34" charset="0"/>
              <a:buChar char="•"/>
            </a:pPr>
            <a:r>
              <a:rPr lang="en-US" dirty="0" smtClean="0"/>
              <a:t>Disconnect latency from throughput</a:t>
            </a:r>
          </a:p>
          <a:p>
            <a:pPr marL="742950" lvl="1" indent="-285750">
              <a:buFont typeface="Arial" panose="020B0604020202020204" pitchFamily="34" charset="0"/>
              <a:buChar char="•"/>
            </a:pPr>
            <a:r>
              <a:rPr lang="en-US" dirty="0" smtClean="0"/>
              <a:t>Operates smoothly while having thousands of connections open </a:t>
            </a:r>
            <a:r>
              <a:rPr lang="en-US" dirty="0"/>
              <a:t>concurrently (in </a:t>
            </a:r>
            <a:r>
              <a:rPr lang="en-US" dirty="0" smtClean="0"/>
              <a:t>parallel)</a:t>
            </a:r>
          </a:p>
          <a:p>
            <a:pPr marL="742950" lvl="1" indent="-285750">
              <a:buFont typeface="Arial" panose="020B0604020202020204" pitchFamily="34" charset="0"/>
              <a:buChar char="•"/>
            </a:pPr>
            <a:r>
              <a:rPr lang="en-US" dirty="0" smtClean="0"/>
              <a:t>Slow or unpredictable websites, databases or remote APIs won’t have devastating consequences on your scrapers performance</a:t>
            </a:r>
          </a:p>
          <a:p>
            <a:pPr marL="285750" indent="-285750">
              <a:buFont typeface="Arial" panose="020B0604020202020204" pitchFamily="34" charset="0"/>
              <a:buChar char="•"/>
            </a:pPr>
            <a:r>
              <a:rPr lang="en-US" dirty="0" smtClean="0"/>
              <a:t>Allows cascading operations (pipelines) that clean, form, and enrich the data, store them in databases and so on while enjoying low degradation in performance</a:t>
            </a:r>
          </a:p>
          <a:p>
            <a:endParaRPr lang="en-US" dirty="0"/>
          </a:p>
          <a:p>
            <a:pPr marL="285750" indent="-285750">
              <a:buFont typeface="Arial" panose="020B0604020202020204" pitchFamily="34" charset="0"/>
              <a:buChar char="•"/>
            </a:pPr>
            <a:endParaRPr lang="en-US" dirty="0"/>
          </a:p>
        </p:txBody>
      </p:sp>
      <p:pic>
        <p:nvPicPr>
          <p:cNvPr id="3" name="Picture 2"/>
          <p:cNvPicPr>
            <a:picLocks noChangeAspect="1"/>
          </p:cNvPicPr>
          <p:nvPr/>
        </p:nvPicPr>
        <p:blipFill>
          <a:blip r:embed="rId3"/>
          <a:stretch>
            <a:fillRect/>
          </a:stretch>
        </p:blipFill>
        <p:spPr>
          <a:xfrm>
            <a:off x="609600" y="84975"/>
            <a:ext cx="2505075" cy="905625"/>
          </a:xfrm>
          <a:prstGeom prst="rect">
            <a:avLst/>
          </a:prstGeom>
        </p:spPr>
      </p:pic>
      <p:pic>
        <p:nvPicPr>
          <p:cNvPr id="7" name="Picture 6">
            <a:hlinkClick r:id="rId4"/>
          </p:cNvPr>
          <p:cNvPicPr>
            <a:picLocks noChangeAspect="1"/>
          </p:cNvPicPr>
          <p:nvPr/>
        </p:nvPicPr>
        <p:blipFill>
          <a:blip r:embed="rId5"/>
          <a:stretch>
            <a:fillRect/>
          </a:stretch>
        </p:blipFill>
        <p:spPr>
          <a:xfrm>
            <a:off x="6537797" y="838200"/>
            <a:ext cx="2500637" cy="1772025"/>
          </a:xfrm>
          <a:prstGeom prst="rect">
            <a:avLst/>
          </a:prstGeom>
        </p:spPr>
      </p:pic>
      <p:sp>
        <p:nvSpPr>
          <p:cNvPr id="2" name="Rectangle 1"/>
          <p:cNvSpPr/>
          <p:nvPr/>
        </p:nvSpPr>
        <p:spPr>
          <a:xfrm>
            <a:off x="6843359" y="2671423"/>
            <a:ext cx="1904752" cy="369332"/>
          </a:xfrm>
          <a:prstGeom prst="rect">
            <a:avLst/>
          </a:prstGeom>
        </p:spPr>
        <p:txBody>
          <a:bodyPr wrap="none">
            <a:spAutoFit/>
          </a:bodyPr>
          <a:lstStyle/>
          <a:p>
            <a:r>
              <a:rPr lang="en-US" dirty="0">
                <a:hlinkClick r:id="rId4"/>
              </a:rPr>
              <a:t>https://</a:t>
            </a:r>
            <a:r>
              <a:rPr lang="en-US" dirty="0" smtClean="0">
                <a:hlinkClick r:id="rId4"/>
              </a:rPr>
              <a:t>scrapy.org</a:t>
            </a:r>
            <a:r>
              <a:rPr lang="en-US" dirty="0" smtClean="0"/>
              <a:t> </a:t>
            </a:r>
            <a:endParaRPr lang="en-US" dirty="0"/>
          </a:p>
        </p:txBody>
      </p:sp>
    </p:spTree>
    <p:extLst>
      <p:ext uri="{BB962C8B-B14F-4D97-AF65-F5344CB8AC3E}">
        <p14:creationId xmlns:p14="http://schemas.microsoft.com/office/powerpoint/2010/main" val="8836035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7913</TotalTime>
  <Words>5462</Words>
  <Application>Microsoft Office PowerPoint</Application>
  <PresentationFormat>On-screen Show (4:3)</PresentationFormat>
  <Paragraphs>544</Paragraphs>
  <Slides>44</Slides>
  <Notes>19</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44</vt:i4>
      </vt:variant>
    </vt:vector>
  </HeadingPairs>
  <TitlesOfParts>
    <vt:vector size="56" baseType="lpstr">
      <vt:lpstr>Arial</vt:lpstr>
      <vt:lpstr>Calibri</vt:lpstr>
      <vt:lpstr>Consolas</vt:lpstr>
      <vt:lpstr>Courier New</vt:lpstr>
      <vt:lpstr>Gill Sans</vt:lpstr>
      <vt:lpstr>News706 BT</vt:lpstr>
      <vt:lpstr>PFDinTextCompPro-Bold</vt:lpstr>
      <vt:lpstr>Times</vt:lpstr>
      <vt:lpstr>Wingdings</vt:lpstr>
      <vt:lpstr>ヒラギノ角ゴ ProN W3</vt:lpstr>
      <vt:lpstr>ヒラギノ角ゴ ProN W6</vt:lpstr>
      <vt:lpstr>Office Theme</vt:lpstr>
      <vt:lpstr>Getting Data from the Web:  Scraping the web</vt:lpstr>
      <vt:lpstr>Web scraping      vs                            API</vt:lpstr>
      <vt:lpstr>What’s the difference what’s the difference between web scraping and  web webcrawling?</vt:lpstr>
      <vt:lpstr>PowerPoint Presentation</vt:lpstr>
      <vt:lpstr>PowerPoint Presentation</vt:lpstr>
      <vt:lpstr>PowerPoint Presentation</vt:lpstr>
      <vt:lpstr>Robots.txt</vt:lpstr>
      <vt:lpstr>PowerPoint Presentation</vt:lpstr>
      <vt:lpstr>PowerPoint Presentation</vt:lpstr>
      <vt:lpstr>Review of web technologies</vt:lpstr>
      <vt:lpstr>PowerPoint Presentation</vt:lpstr>
      <vt:lpstr>The DOM</vt:lpstr>
      <vt:lpstr>XPath</vt:lpstr>
      <vt:lpstr>Xpath node tree</vt:lpstr>
      <vt:lpstr>XPath</vt:lpstr>
      <vt:lpstr>Use XPath expressions in a Scrapy shell </vt:lpstr>
      <vt:lpstr>Using Chrome to get XPath expressions</vt:lpstr>
      <vt:lpstr>UR2IM – the fundamental scraping process </vt:lpstr>
      <vt:lpstr>Scrapy Architecture overview</vt:lpstr>
      <vt:lpstr>Scrapy shell </vt:lpstr>
      <vt:lpstr>Fetching the data we are interested in</vt:lpstr>
      <vt:lpstr>Fetching the data we are interested in</vt:lpstr>
      <vt:lpstr>Checking that the XPath expression works with scrapy shell</vt:lpstr>
      <vt:lpstr>Fetching additional data of interest</vt:lpstr>
      <vt:lpstr>Using CSS selectors to extract data</vt:lpstr>
      <vt:lpstr>A Scrapy project</vt:lpstr>
      <vt:lpstr>Defining items</vt:lpstr>
      <vt:lpstr>Writing spiders</vt:lpstr>
      <vt:lpstr>Spider file</vt:lpstr>
      <vt:lpstr>Spider file</vt:lpstr>
      <vt:lpstr>Scrapy crawl </vt:lpstr>
      <vt:lpstr>Populating an item</vt:lpstr>
      <vt:lpstr>Saving to files</vt:lpstr>
      <vt:lpstr>Item loaders</vt:lpstr>
      <vt:lpstr>Processors </vt:lpstr>
      <vt:lpstr>Processors examples</vt:lpstr>
      <vt:lpstr>Extracting more URLs </vt:lpstr>
      <vt:lpstr>Index pages</vt:lpstr>
      <vt:lpstr>Two-direction crawling with a spider</vt:lpstr>
      <vt:lpstr>Two-direction crawling with a crawl spider</vt:lpstr>
      <vt:lpstr>Settings </vt:lpstr>
      <vt:lpstr>Settings file</vt:lpstr>
      <vt:lpstr>Being a good citizen in a world full of spiders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and cleaning data</dc:title>
  <dc:creator>David Rozado</dc:creator>
  <cp:lastModifiedBy>David Rozado</cp:lastModifiedBy>
  <cp:revision>181</cp:revision>
  <dcterms:created xsi:type="dcterms:W3CDTF">2006-08-16T00:00:00Z</dcterms:created>
  <dcterms:modified xsi:type="dcterms:W3CDTF">2019-03-15T22:00:18Z</dcterms:modified>
</cp:coreProperties>
</file>